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4"/>
  </p:notesMasterIdLst>
  <p:sldIdLst>
    <p:sldId id="256" r:id="rId2"/>
    <p:sldId id="257" r:id="rId3"/>
    <p:sldId id="258" r:id="rId4"/>
    <p:sldId id="317" r:id="rId5"/>
    <p:sldId id="277" r:id="rId6"/>
    <p:sldId id="298" r:id="rId7"/>
    <p:sldId id="297" r:id="rId8"/>
    <p:sldId id="302" r:id="rId9"/>
    <p:sldId id="299" r:id="rId10"/>
    <p:sldId id="300" r:id="rId11"/>
    <p:sldId id="301" r:id="rId12"/>
    <p:sldId id="303" r:id="rId13"/>
    <p:sldId id="261" r:id="rId14"/>
    <p:sldId id="260" r:id="rId15"/>
    <p:sldId id="262" r:id="rId16"/>
    <p:sldId id="259" r:id="rId17"/>
    <p:sldId id="274" r:id="rId18"/>
    <p:sldId id="275" r:id="rId19"/>
    <p:sldId id="279" r:id="rId20"/>
    <p:sldId id="280" r:id="rId21"/>
    <p:sldId id="310" r:id="rId22"/>
    <p:sldId id="278" r:id="rId23"/>
    <p:sldId id="266" r:id="rId24"/>
    <p:sldId id="281" r:id="rId25"/>
    <p:sldId id="283" r:id="rId26"/>
    <p:sldId id="282" r:id="rId27"/>
    <p:sldId id="268" r:id="rId28"/>
    <p:sldId id="284" r:id="rId29"/>
    <p:sldId id="285" r:id="rId30"/>
    <p:sldId id="287" r:id="rId31"/>
    <p:sldId id="295" r:id="rId32"/>
    <p:sldId id="304" r:id="rId33"/>
    <p:sldId id="288" r:id="rId34"/>
    <p:sldId id="291" r:id="rId35"/>
    <p:sldId id="313" r:id="rId36"/>
    <p:sldId id="289" r:id="rId37"/>
    <p:sldId id="314" r:id="rId38"/>
    <p:sldId id="306" r:id="rId39"/>
    <p:sldId id="290" r:id="rId40"/>
    <p:sldId id="307" r:id="rId41"/>
    <p:sldId id="308" r:id="rId42"/>
    <p:sldId id="263" r:id="rId43"/>
    <p:sldId id="264" r:id="rId44"/>
    <p:sldId id="265" r:id="rId45"/>
    <p:sldId id="267" r:id="rId46"/>
    <p:sldId id="273" r:id="rId47"/>
    <p:sldId id="269" r:id="rId48"/>
    <p:sldId id="270" r:id="rId49"/>
    <p:sldId id="315" r:id="rId50"/>
    <p:sldId id="271" r:id="rId51"/>
    <p:sldId id="272" r:id="rId52"/>
    <p:sldId id="312" r:id="rId53"/>
  </p:sldIdLst>
  <p:sldSz cx="18288000" cy="10287000"/>
  <p:notesSz cx="6858000" cy="9144000"/>
  <p:embeddedFontLst>
    <p:embeddedFont>
      <p:font typeface="Bungee Shade" panose="020B0604020202020204" charset="0"/>
      <p:regular r:id="rId55"/>
    </p:embeddedFont>
    <p:embeddedFont>
      <p:font typeface="Cabin Regular" panose="020B0604020202020204" charset="0"/>
      <p:regular r:id="rId56"/>
    </p:embeddedFont>
    <p:embeddedFont>
      <p:font typeface="Cabin SemiBold Bold" panose="020B0604020202020204" charset="0"/>
      <p:regular r:id="rId57"/>
      <p:bold r:id="rId58"/>
    </p:embeddedFont>
    <p:embeddedFont>
      <p:font typeface="Calibri" panose="020F0502020204030204" pitchFamily="34" charset="0"/>
      <p:regular r:id="rId59"/>
      <p:bold r:id="rId60"/>
      <p:italic r:id="rId61"/>
      <p:boldItalic r:id="rId62"/>
    </p:embeddedFont>
    <p:embeddedFont>
      <p:font typeface="Muli Black" panose="020B0604020202020204" charset="0"/>
      <p:regular r:id="rId63"/>
      <p:bold r:id="rId64"/>
    </p:embeddedFont>
    <p:embeddedFont>
      <p:font typeface="Noto Sans" panose="020B0502040504020204" pitchFamily="34" charset="0"/>
      <p:regular r:id="rId65"/>
      <p:bold r:id="rId66"/>
      <p:italic r:id="rId67"/>
      <p:boldItalic r:id="rId68"/>
    </p:embeddedFont>
    <p:embeddedFont>
      <p:font typeface="Noto Sans Bold" panose="020B0802040504020204" charset="0"/>
      <p:regular r:id="rId69"/>
      <p:bold r:id="rId70"/>
    </p:embeddedFont>
    <p:embeddedFont>
      <p:font typeface="Open Sans" panose="020B0606030504020204" pitchFamily="34" charset="0"/>
      <p:regular r:id="rId71"/>
      <p:bold r:id="rId72"/>
      <p:italic r:id="rId73"/>
      <p:boldItalic r:id="rId74"/>
    </p:embeddedFont>
    <p:embeddedFont>
      <p:font typeface="Poppins Medium" panose="00000600000000000000" pitchFamily="2" charset="0"/>
      <p:regular r:id="rId75"/>
      <p:italic r:id="rId76"/>
    </p:embeddedFont>
    <p:embeddedFont>
      <p:font typeface="Poppins Medium Bold" panose="020B0604020202020204" charset="0"/>
      <p:regular r:id="rId77"/>
      <p:bold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0305"/>
    <a:srgbClr val="17F011"/>
    <a:srgbClr val="4440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294" autoAdjust="0"/>
  </p:normalViewPr>
  <p:slideViewPr>
    <p:cSldViewPr snapToGrid="0">
      <p:cViewPr varScale="1">
        <p:scale>
          <a:sx n="41" d="100"/>
          <a:sy n="41" d="100"/>
        </p:scale>
        <p:origin x="1474"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7.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FF716-A340-4D88-A356-623D5977BA0A}" type="datetimeFigureOut">
              <a:rPr lang="vi-VN" smtClean="0"/>
              <a:t>04/07/2022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28D9FA-36F7-4200-8E9C-157BFB4AF283}" type="slidenum">
              <a:rPr lang="vi-VN" smtClean="0"/>
              <a:t>‹#›</a:t>
            </a:fld>
            <a:endParaRPr lang="vi-VN"/>
          </a:p>
        </p:txBody>
      </p:sp>
    </p:spTree>
    <p:extLst>
      <p:ext uri="{BB962C8B-B14F-4D97-AF65-F5344CB8AC3E}">
        <p14:creationId xmlns:p14="http://schemas.microsoft.com/office/powerpoint/2010/main" val="855402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netech.jp/blog/what-is-the-deep-learning-mechanism-of-artificial-intelligence-9059"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Máy dò đối tượng được thiết kế để tạo ra các đặc điểm từ hình ảnh đầu vào và sau đó cung cấp các tính năng này thông qua hệ thống dự đoán để vẽ các hộp xung quanh các đối tượng và dự đoán các lớp của chúng.</a:t>
            </a:r>
          </a:p>
          <a:p>
            <a:endParaRPr lang="en-US"/>
          </a:p>
        </p:txBody>
      </p:sp>
      <p:sp>
        <p:nvSpPr>
          <p:cNvPr id="4" name="Slide Number Placeholder 3"/>
          <p:cNvSpPr>
            <a:spLocks noGrp="1"/>
          </p:cNvSpPr>
          <p:nvPr>
            <p:ph type="sldNum" sz="quarter" idx="5"/>
          </p:nvPr>
        </p:nvSpPr>
        <p:spPr/>
        <p:txBody>
          <a:bodyPr/>
          <a:lstStyle/>
          <a:p>
            <a:fld id="{8728D9FA-36F7-4200-8E9C-157BFB4AF283}" type="slidenum">
              <a:rPr lang="vi-VN" smtClean="0"/>
              <a:t>6</a:t>
            </a:fld>
            <a:endParaRPr lang="vi-VN"/>
          </a:p>
        </p:txBody>
      </p:sp>
    </p:spTree>
    <p:extLst>
      <p:ext uri="{BB962C8B-B14F-4D97-AF65-F5344CB8AC3E}">
        <p14:creationId xmlns:p14="http://schemas.microsoft.com/office/powerpoint/2010/main" val="3416952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Sau khi train model YOLOv5s với 100 epochs thì nhóm mình có sơ đồ như sau:</a:t>
            </a:r>
          </a:p>
          <a:p>
            <a:pPr marL="171450" indent="-171450">
              <a:buFontTx/>
              <a:buChar char="-"/>
            </a:pPr>
            <a:r>
              <a:rPr lang="en-US"/>
              <a:t>train/</a:t>
            </a:r>
            <a:r>
              <a:rPr lang="en-US" err="1"/>
              <a:t>box_loss</a:t>
            </a:r>
            <a:r>
              <a:rPr lang="en-US"/>
              <a:t> và </a:t>
            </a:r>
            <a:r>
              <a:rPr lang="en-US" err="1"/>
              <a:t>val</a:t>
            </a:r>
            <a:r>
              <a:rPr lang="en-US"/>
              <a:t>/</a:t>
            </a:r>
            <a:r>
              <a:rPr lang="en-US" err="1"/>
              <a:t>box_loss</a:t>
            </a:r>
            <a:r>
              <a:rPr lang="en-US"/>
              <a:t>: biểu hiện thuật toán có thể xác định tâm của vật thể cũng như dự đoán bounding box bao phủ vật thể (train thì của bộ train, </a:t>
            </a:r>
            <a:r>
              <a:rPr lang="en-US" err="1"/>
              <a:t>val</a:t>
            </a:r>
            <a:r>
              <a:rPr lang="en-US"/>
              <a:t> thì của bộ valid tại vì lúc train model mình sử dụng 2 bộ đó)</a:t>
            </a:r>
          </a:p>
          <a:p>
            <a:pPr marL="171450" indent="-171450">
              <a:buFontTx/>
              <a:buChar char="-"/>
            </a:pPr>
            <a:r>
              <a:rPr lang="en-US"/>
              <a:t>train/</a:t>
            </a:r>
            <a:r>
              <a:rPr lang="en-US" err="1"/>
              <a:t>obj_loss</a:t>
            </a:r>
            <a:r>
              <a:rPr lang="en-US"/>
              <a:t> và </a:t>
            </a:r>
            <a:r>
              <a:rPr lang="en-US" err="1"/>
              <a:t>val</a:t>
            </a:r>
            <a:r>
              <a:rPr lang="en-US"/>
              <a:t>/</a:t>
            </a:r>
            <a:r>
              <a:rPr lang="en-US" err="1"/>
              <a:t>obj_loss</a:t>
            </a:r>
            <a:r>
              <a:rPr lang="en-US"/>
              <a:t>: cơ bản là thước đo xác suất sự tồn tại của một vật thể trong một khu vực quan tâm được đề xuất</a:t>
            </a:r>
          </a:p>
          <a:p>
            <a:pPr marL="171450" indent="-171450">
              <a:buFontTx/>
              <a:buChar char="-"/>
            </a:pPr>
            <a:r>
              <a:rPr lang="en-US"/>
              <a:t>train/</a:t>
            </a:r>
            <a:r>
              <a:rPr lang="en-US" err="1"/>
              <a:t>cls_loss</a:t>
            </a:r>
            <a:r>
              <a:rPr lang="en-US"/>
              <a:t> và </a:t>
            </a:r>
            <a:r>
              <a:rPr lang="en-US" err="1"/>
              <a:t>val</a:t>
            </a:r>
            <a:r>
              <a:rPr lang="en-US"/>
              <a:t>/</a:t>
            </a:r>
            <a:r>
              <a:rPr lang="en-US" err="1"/>
              <a:t>cls_loss</a:t>
            </a:r>
            <a:r>
              <a:rPr lang="en-US"/>
              <a:t>: </a:t>
            </a:r>
            <a:r>
              <a:rPr lang="en-US" b="0" i="0">
                <a:solidFill>
                  <a:srgbClr val="1B1B1B"/>
                </a:solidFill>
                <a:effectLst/>
                <a:latin typeface="Open Sans" panose="020B0606030504020204" pitchFamily="34" charset="0"/>
              </a:rPr>
              <a:t>độ lỗi của việc dự đoán loại nhãn của object, hàm lỗi này chỉ tính trên những ô vuông có xuất hiện object, còn những ô vuông khác ta không quan tâm, hàm loss khi dự đoán class</a:t>
            </a:r>
          </a:p>
          <a:p>
            <a:pPr marL="171450" indent="-171450">
              <a:buFontTx/>
              <a:buChar char="-"/>
            </a:pPr>
            <a:r>
              <a:rPr lang="en-US"/>
              <a:t>Precision:</a:t>
            </a:r>
            <a:r>
              <a:rPr lang="vi-VN" b="0" i="0">
                <a:solidFill>
                  <a:srgbClr val="444444"/>
                </a:solidFill>
                <a:effectLst/>
                <a:latin typeface="inherit"/>
              </a:rPr>
              <a:t>Dự đoán đo lường mức độ chính xác là dự đoán của mô hình tức là t</a:t>
            </a:r>
            <a:r>
              <a:rPr lang="en-US" b="0" i="0">
                <a:solidFill>
                  <a:srgbClr val="444444"/>
                </a:solidFill>
                <a:effectLst/>
                <a:latin typeface="inherit"/>
              </a:rPr>
              <a:t>ỉ</a:t>
            </a:r>
            <a:r>
              <a:rPr lang="vi-VN" b="0" i="0">
                <a:solidFill>
                  <a:srgbClr val="444444"/>
                </a:solidFill>
                <a:effectLst/>
                <a:latin typeface="inherit"/>
              </a:rPr>
              <a:t> lệ phần trăm dự đoán của mô hình là chính xác.</a:t>
            </a:r>
            <a:endParaRPr lang="vi-VN" b="0" i="0">
              <a:solidFill>
                <a:srgbClr val="444444"/>
              </a:solidFill>
              <a:effectLst/>
              <a:latin typeface="Open Sans" panose="020B0606030504020204" pitchFamily="34" charset="0"/>
            </a:endParaRPr>
          </a:p>
          <a:p>
            <a:pPr algn="l" fontAlgn="base"/>
            <a:r>
              <a:rPr lang="en-US" b="0" i="0">
                <a:solidFill>
                  <a:srgbClr val="444444"/>
                </a:solidFill>
                <a:effectLst/>
                <a:latin typeface="inherit"/>
              </a:rPr>
              <a:t>- </a:t>
            </a:r>
            <a:r>
              <a:rPr lang="vi-VN" b="0" i="0">
                <a:solidFill>
                  <a:srgbClr val="444444"/>
                </a:solidFill>
                <a:effectLst/>
                <a:latin typeface="inherit"/>
              </a:rPr>
              <a:t>“</a:t>
            </a:r>
            <a:r>
              <a:rPr lang="vi-VN" b="0" i="0" err="1">
                <a:solidFill>
                  <a:srgbClr val="444444"/>
                </a:solidFill>
                <a:effectLst/>
                <a:latin typeface="inherit"/>
              </a:rPr>
              <a:t>Recall</a:t>
            </a:r>
            <a:r>
              <a:rPr lang="vi-VN" b="0" i="0">
                <a:solidFill>
                  <a:srgbClr val="444444"/>
                </a:solidFill>
                <a:effectLst/>
                <a:latin typeface="inherit"/>
              </a:rPr>
              <a:t>” đo lường như thế nào tốt mô hình tìm thấy tất cả các mẫu tích cực. Ví dụ: chúng ta có thể tìm thấy 80% các trường hợp tích cực có thể có trong các dự đoán K hàng đầu của mô hình.</a:t>
            </a:r>
            <a:endParaRPr lang="vi-VN" b="0" i="0">
              <a:solidFill>
                <a:srgbClr val="444444"/>
              </a:solidFill>
              <a:effectLst/>
              <a:latin typeface="Open Sans" panose="020B0606030504020204" pitchFamily="34" charset="0"/>
            </a:endParaRPr>
          </a:p>
          <a:p>
            <a:pPr marL="171450" indent="-171450">
              <a:buFontTx/>
              <a:buChar char="-"/>
            </a:pPr>
            <a:r>
              <a:rPr lang="en-US"/>
              <a:t>mAP_0.5 (mean Average Precision): là độ chính xác trung bình tại ngưỡng 0.5 (ví dụ mAP_0.5 = 0.7 thì tại ngưỡng </a:t>
            </a:r>
            <a:r>
              <a:rPr lang="en-US" err="1"/>
              <a:t>IoU</a:t>
            </a:r>
            <a:r>
              <a:rPr lang="en-US"/>
              <a:t> = 0.5 có AP bằng 0.7 (nếu ai hỏi AP thì cứ nói là Average Precision))</a:t>
            </a:r>
          </a:p>
          <a:p>
            <a:pPr marL="171450" indent="-171450">
              <a:buFontTx/>
              <a:buChar char="-"/>
            </a:pPr>
            <a:r>
              <a:rPr lang="en-US"/>
              <a:t>mAP_0.5:0.95: nó cũng là độ chính xác trung bình nhưng nó ở ngưỡng từ 0.5 -&gt; 0.95 chứ không ở một ngưỡng như mAP_0.5</a:t>
            </a:r>
          </a:p>
          <a:p>
            <a:pPr marL="171450" indent="-171450">
              <a:buFontTx/>
              <a:buChar char="-"/>
            </a:pPr>
            <a:r>
              <a:rPr lang="en-US"/>
              <a:t>Theo mình được biết thì cái đồ thị càng mượt thì càng tốt cho nên bằng mắt thường ta có thể thấy loss, </a:t>
            </a:r>
            <a:r>
              <a:rPr lang="en-US" err="1"/>
              <a:t>mAP</a:t>
            </a:r>
            <a:r>
              <a:rPr lang="en-US"/>
              <a:t> và recall khá tốt, nhưng precision thì đồ thị gãy khúc quá nhiều cho nên precision sẽ không được tốt.</a:t>
            </a:r>
          </a:p>
          <a:p>
            <a:pPr marL="0" indent="0">
              <a:buFontTx/>
              <a:buNone/>
            </a:pPr>
            <a:r>
              <a:rPr lang="en-US"/>
              <a:t>(nếu có ai hỏi về mấy cái </a:t>
            </a:r>
            <a:r>
              <a:rPr lang="en-US" err="1"/>
              <a:t>box_loss</a:t>
            </a:r>
            <a:r>
              <a:rPr lang="en-US"/>
              <a:t> này kia thì trả lời nhóm mình chỉ tìm hiểu như vậy chứ không tìm hiểu kỉ về mấy cái đó, nhóm mình chỉ quan tâm tới </a:t>
            </a:r>
            <a:r>
              <a:rPr lang="en-US" err="1"/>
              <a:t>mAP</a:t>
            </a:r>
            <a:r>
              <a:rPr lang="en-US"/>
              <a:t>, precision và recall thôi)</a:t>
            </a:r>
          </a:p>
        </p:txBody>
      </p:sp>
      <p:sp>
        <p:nvSpPr>
          <p:cNvPr id="4" name="Slide Number Placeholder 3"/>
          <p:cNvSpPr>
            <a:spLocks noGrp="1"/>
          </p:cNvSpPr>
          <p:nvPr>
            <p:ph type="sldNum" sz="quarter" idx="5"/>
          </p:nvPr>
        </p:nvSpPr>
        <p:spPr/>
        <p:txBody>
          <a:bodyPr/>
          <a:lstStyle/>
          <a:p>
            <a:fld id="{8728D9FA-36F7-4200-8E9C-157BFB4AF283}" type="slidenum">
              <a:rPr lang="vi-VN" smtClean="0"/>
              <a:t>33</a:t>
            </a:fld>
            <a:endParaRPr lang="vi-VN"/>
          </a:p>
        </p:txBody>
      </p:sp>
    </p:spTree>
    <p:extLst>
      <p:ext uri="{BB962C8B-B14F-4D97-AF65-F5344CB8AC3E}">
        <p14:creationId xmlns:p14="http://schemas.microsoft.com/office/powerpoint/2010/main" val="1646618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Tổng quan về số lượng khuôn mặt được detect ở mỗi labels thì ở label </a:t>
            </a:r>
            <a:r>
              <a:rPr lang="en-US" err="1"/>
              <a:t>mask_weared_incorrect</a:t>
            </a:r>
            <a:r>
              <a:rPr lang="en-US"/>
              <a:t> và label </a:t>
            </a:r>
            <a:r>
              <a:rPr lang="en-US" err="1"/>
              <a:t>without_mask</a:t>
            </a:r>
            <a:r>
              <a:rPr lang="en-US"/>
              <a:t> được detect khá ít </a:t>
            </a:r>
          </a:p>
          <a:p>
            <a:r>
              <a:rPr lang="en-US"/>
              <a:t>nhưng với </a:t>
            </a:r>
            <a:r>
              <a:rPr lang="en-US" err="1"/>
              <a:t>lable</a:t>
            </a:r>
            <a:r>
              <a:rPr lang="en-US"/>
              <a:t> </a:t>
            </a:r>
            <a:r>
              <a:rPr lang="en-US" err="1"/>
              <a:t>with_mask</a:t>
            </a:r>
            <a:r>
              <a:rPr lang="en-US"/>
              <a:t> thì được detect rất nhiều. </a:t>
            </a:r>
          </a:p>
          <a:p>
            <a:r>
              <a:rPr lang="en-US"/>
              <a:t>Chúng ta có thể dễ dàng nhìn thấy với 8 khuôn mặt được detect ở </a:t>
            </a:r>
            <a:r>
              <a:rPr lang="en-US" err="1"/>
              <a:t>lable</a:t>
            </a:r>
            <a:r>
              <a:rPr lang="en-US"/>
              <a:t> </a:t>
            </a:r>
            <a:r>
              <a:rPr lang="en-US" err="1"/>
              <a:t>with_mask</a:t>
            </a:r>
            <a:r>
              <a:rPr lang="en-US"/>
              <a:t> mà không có trong bộ </a:t>
            </a:r>
            <a:r>
              <a:rPr lang="en-US" err="1"/>
              <a:t>datatest</a:t>
            </a:r>
            <a:r>
              <a:rPr lang="en-US"/>
              <a:t> đồng thời có 26 khuôn mặt không detect được </a:t>
            </a:r>
          </a:p>
          <a:p>
            <a:r>
              <a:rPr lang="en-US"/>
              <a:t>nhưng số lượng khuôn mặt được detect ở labels </a:t>
            </a:r>
            <a:r>
              <a:rPr lang="en-US" err="1"/>
              <a:t>with_mask</a:t>
            </a:r>
            <a:r>
              <a:rPr lang="en-US"/>
              <a:t> là rất lớn 113 (lớn hơn cả số lượng khuôn mặt có </a:t>
            </a:r>
            <a:r>
              <a:rPr lang="en-US" err="1"/>
              <a:t>lable</a:t>
            </a:r>
            <a:r>
              <a:rPr lang="en-US"/>
              <a:t> </a:t>
            </a:r>
            <a:r>
              <a:rPr lang="en-US" err="1"/>
              <a:t>with_mask</a:t>
            </a:r>
            <a:r>
              <a:rPr lang="en-US"/>
              <a:t> trong bộ </a:t>
            </a:r>
            <a:r>
              <a:rPr lang="en-US" err="1"/>
              <a:t>datatest</a:t>
            </a:r>
            <a:r>
              <a:rPr lang="en-US"/>
              <a:t> là 94), </a:t>
            </a:r>
          </a:p>
          <a:p>
            <a:r>
              <a:rPr lang="en-US"/>
              <a:t>ngoài ra thì số lượng khuôn mặt detect sai cũng chiếm rất nhiều trong tổng số khuôn mặt detect sai.</a:t>
            </a:r>
          </a:p>
          <a:p>
            <a:r>
              <a:rPr lang="en-US"/>
              <a:t>Theo như cái biểu đồ metrics/precision ở slide trước thì chỉ số precision ở đây là minh chứng, với precision = 84.9% rõ ràng mặc dù nó không thấp nhưng nó cũng không cao. </a:t>
            </a:r>
          </a:p>
          <a:p>
            <a:r>
              <a:rPr lang="en-US"/>
              <a:t>Đồng thời recall cũng không tốt khi ở biểu đồ gãy khúc khá nhiều.</a:t>
            </a:r>
          </a:p>
        </p:txBody>
      </p:sp>
      <p:sp>
        <p:nvSpPr>
          <p:cNvPr id="4" name="Slide Number Placeholder 3"/>
          <p:cNvSpPr>
            <a:spLocks noGrp="1"/>
          </p:cNvSpPr>
          <p:nvPr>
            <p:ph type="sldNum" sz="quarter" idx="5"/>
          </p:nvPr>
        </p:nvSpPr>
        <p:spPr/>
        <p:txBody>
          <a:bodyPr/>
          <a:lstStyle/>
          <a:p>
            <a:fld id="{8728D9FA-36F7-4200-8E9C-157BFB4AF283}" type="slidenum">
              <a:rPr lang="vi-VN" smtClean="0"/>
              <a:t>34</a:t>
            </a:fld>
            <a:endParaRPr lang="vi-VN"/>
          </a:p>
        </p:txBody>
      </p:sp>
    </p:spTree>
    <p:extLst>
      <p:ext uri="{BB962C8B-B14F-4D97-AF65-F5344CB8AC3E}">
        <p14:creationId xmlns:p14="http://schemas.microsoft.com/office/powerpoint/2010/main" val="2987882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kiểm tra những kết quả detect được với những bức ảnh lấy tay che mặt thì nó cũng detect ra sai là 3 labels như ở YOLOv4 </a:t>
            </a:r>
          </a:p>
          <a:p>
            <a:r>
              <a:rPr lang="en-US"/>
              <a:t>nhưng mong muốn của mình chỉ là 1 labels </a:t>
            </a:r>
            <a:r>
              <a:rPr lang="en-US" err="1"/>
              <a:t>without_mask</a:t>
            </a:r>
            <a:r>
              <a:rPr lang="en-US"/>
              <a:t> duy nhất. </a:t>
            </a:r>
          </a:p>
          <a:p>
            <a:r>
              <a:rPr lang="en-US"/>
              <a:t>Nên mình đã quyết định sử dụng bộ dataset được train lần 2 ở YOLOv4 và train cho YOLOv5.</a:t>
            </a:r>
          </a:p>
        </p:txBody>
      </p:sp>
      <p:sp>
        <p:nvSpPr>
          <p:cNvPr id="4" name="Slide Number Placeholder 3"/>
          <p:cNvSpPr>
            <a:spLocks noGrp="1"/>
          </p:cNvSpPr>
          <p:nvPr>
            <p:ph type="sldNum" sz="quarter" idx="5"/>
          </p:nvPr>
        </p:nvSpPr>
        <p:spPr/>
        <p:txBody>
          <a:bodyPr/>
          <a:lstStyle/>
          <a:p>
            <a:fld id="{8728D9FA-36F7-4200-8E9C-157BFB4AF283}" type="slidenum">
              <a:rPr lang="vi-VN" smtClean="0"/>
              <a:t>35</a:t>
            </a:fld>
            <a:endParaRPr lang="vi-VN"/>
          </a:p>
        </p:txBody>
      </p:sp>
    </p:spTree>
    <p:extLst>
      <p:ext uri="{BB962C8B-B14F-4D97-AF65-F5344CB8AC3E}">
        <p14:creationId xmlns:p14="http://schemas.microsoft.com/office/powerpoint/2010/main" val="411271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đây là biểu đồ kết quả train lần 2 của mình.</a:t>
            </a:r>
          </a:p>
          <a:p>
            <a:r>
              <a:rPr lang="en-US"/>
              <a:t>Theo nhận định của mình thì ở lần này precision và recall cũng chưa được cải thiện hơn so với lần một</a:t>
            </a:r>
          </a:p>
        </p:txBody>
      </p:sp>
      <p:sp>
        <p:nvSpPr>
          <p:cNvPr id="4" name="Slide Number Placeholder 3"/>
          <p:cNvSpPr>
            <a:spLocks noGrp="1"/>
          </p:cNvSpPr>
          <p:nvPr>
            <p:ph type="sldNum" sz="quarter" idx="5"/>
          </p:nvPr>
        </p:nvSpPr>
        <p:spPr/>
        <p:txBody>
          <a:bodyPr/>
          <a:lstStyle/>
          <a:p>
            <a:fld id="{8728D9FA-36F7-4200-8E9C-157BFB4AF283}" type="slidenum">
              <a:rPr lang="vi-VN" smtClean="0"/>
              <a:t>36</a:t>
            </a:fld>
            <a:endParaRPr lang="vi-VN"/>
          </a:p>
        </p:txBody>
      </p:sp>
    </p:spTree>
    <p:extLst>
      <p:ext uri="{BB962C8B-B14F-4D97-AF65-F5344CB8AC3E}">
        <p14:creationId xmlns:p14="http://schemas.microsoft.com/office/powerpoint/2010/main" val="149429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train với bộ dataset đó thì 3 bức ảnh này đã được dự đoán cùng 1 nhãn </a:t>
            </a:r>
            <a:r>
              <a:rPr lang="en-US" err="1"/>
              <a:t>without_mask</a:t>
            </a:r>
            <a:r>
              <a:rPr lang="en-US"/>
              <a:t> cũng đã đúng với mong muốn của mình, nhưng với biểu đồ như trên thì không biết precision ở lần này như nào. Bây giờ chúng ta hãy đi qua kết quả test của lần train thứ 2 để xem sao.</a:t>
            </a:r>
          </a:p>
        </p:txBody>
      </p:sp>
      <p:sp>
        <p:nvSpPr>
          <p:cNvPr id="4" name="Slide Number Placeholder 3"/>
          <p:cNvSpPr>
            <a:spLocks noGrp="1"/>
          </p:cNvSpPr>
          <p:nvPr>
            <p:ph type="sldNum" sz="quarter" idx="5"/>
          </p:nvPr>
        </p:nvSpPr>
        <p:spPr/>
        <p:txBody>
          <a:bodyPr/>
          <a:lstStyle/>
          <a:p>
            <a:fld id="{8728D9FA-36F7-4200-8E9C-157BFB4AF283}" type="slidenum">
              <a:rPr lang="vi-VN" smtClean="0"/>
              <a:t>37</a:t>
            </a:fld>
            <a:endParaRPr lang="vi-VN"/>
          </a:p>
        </p:txBody>
      </p:sp>
    </p:spTree>
    <p:extLst>
      <p:ext uri="{BB962C8B-B14F-4D97-AF65-F5344CB8AC3E}">
        <p14:creationId xmlns:p14="http://schemas.microsoft.com/office/powerpoint/2010/main" val="567908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đây là kết quả test của lần test thứ 2</a:t>
            </a:r>
          </a:p>
          <a:p>
            <a:r>
              <a:rPr lang="en-US"/>
              <a:t>Chúng ta dễ dàng nhận thấy label </a:t>
            </a:r>
            <a:r>
              <a:rPr lang="en-US" err="1"/>
              <a:t>with_mask</a:t>
            </a:r>
            <a:r>
              <a:rPr lang="en-US"/>
              <a:t> lần này đã được detect tốt hơn, tổng số khuôn mặt detect được giảm nhưng số lượng khuôn mặt detect đúng gần như là không giảm (chỉ giảm 1 so với lần trước) đặc biệt là số lượng khuôn mặt detect sai giảm đáng kể (chỉ còn 2 khuôn mặt bị detect sai). </a:t>
            </a:r>
          </a:p>
          <a:p>
            <a:r>
              <a:rPr lang="en-US"/>
              <a:t>Label </a:t>
            </a:r>
            <a:r>
              <a:rPr lang="en-US" err="1"/>
              <a:t>mask_weared_incorrect</a:t>
            </a:r>
            <a:r>
              <a:rPr lang="en-US"/>
              <a:t> lần này đã bị giảm đáng kể</a:t>
            </a:r>
          </a:p>
          <a:p>
            <a:r>
              <a:rPr lang="en-US"/>
              <a:t> thay vào đó label </a:t>
            </a:r>
            <a:r>
              <a:rPr lang="en-US" err="1"/>
              <a:t>without_mask</a:t>
            </a:r>
            <a:r>
              <a:rPr lang="en-US"/>
              <a:t> tăng rất nhiều, </a:t>
            </a:r>
          </a:p>
          <a:p>
            <a:r>
              <a:rPr lang="en-US"/>
              <a:t>mình nhớ không nhầm là số lượng khuôn mặt được detect lần này nó tăng gấp đôi so với lần trước</a:t>
            </a:r>
          </a:p>
          <a:p>
            <a:r>
              <a:rPr lang="en-US"/>
              <a:t> đồng thời lần này số khuôn mặt detect sai rất là nhiều chiếm 24/26 tổng số lượng khuôn mặt detect sai. </a:t>
            </a:r>
          </a:p>
          <a:p>
            <a:r>
              <a:rPr lang="en-US"/>
              <a:t>Ở lần này thì precision còn thấp hơn cả lần đầu tiên còn recall thì có nhỉnh hơn chút xíu. Nhưng vì số lượng khuôn mặt được detect ở label </a:t>
            </a:r>
            <a:r>
              <a:rPr lang="en-US" err="1"/>
              <a:t>mask_weared_incorrect</a:t>
            </a:r>
            <a:r>
              <a:rPr lang="en-US"/>
              <a:t> quá ít nên mình quyết định train luôn lần 3, lần train này thì cũng lấy luôn bộ dataset train lần 3 của YOLOv4.</a:t>
            </a:r>
          </a:p>
        </p:txBody>
      </p:sp>
      <p:sp>
        <p:nvSpPr>
          <p:cNvPr id="4" name="Slide Number Placeholder 3"/>
          <p:cNvSpPr>
            <a:spLocks noGrp="1"/>
          </p:cNvSpPr>
          <p:nvPr>
            <p:ph type="sldNum" sz="quarter" idx="5"/>
          </p:nvPr>
        </p:nvSpPr>
        <p:spPr/>
        <p:txBody>
          <a:bodyPr/>
          <a:lstStyle/>
          <a:p>
            <a:fld id="{8728D9FA-36F7-4200-8E9C-157BFB4AF283}" type="slidenum">
              <a:rPr lang="vi-VN" smtClean="0"/>
              <a:t>38</a:t>
            </a:fld>
            <a:endParaRPr lang="vi-VN"/>
          </a:p>
        </p:txBody>
      </p:sp>
    </p:spTree>
    <p:extLst>
      <p:ext uri="{BB962C8B-B14F-4D97-AF65-F5344CB8AC3E}">
        <p14:creationId xmlns:p14="http://schemas.microsoft.com/office/powerpoint/2010/main" val="1990191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Một phần vì ở YOLOv4 đã train 3 lần nên ở model của mình, mình cũng quyết định train luôn lần 3 để so sánh luôn kết quả detect cả 3 lần với YOLOv4.</a:t>
            </a:r>
          </a:p>
          <a:p>
            <a:r>
              <a:rPr lang="en-US"/>
              <a:t>Sau khi train lần 3 thì precision đã được cải thiện mặc dù ta có thể nhận thấy biểu đồ mAP_0.5:0.95 không được tốt bằng 2 lần trước.</a:t>
            </a:r>
          </a:p>
        </p:txBody>
      </p:sp>
      <p:sp>
        <p:nvSpPr>
          <p:cNvPr id="4" name="Slide Number Placeholder 3"/>
          <p:cNvSpPr>
            <a:spLocks noGrp="1"/>
          </p:cNvSpPr>
          <p:nvPr>
            <p:ph type="sldNum" sz="quarter" idx="5"/>
          </p:nvPr>
        </p:nvSpPr>
        <p:spPr/>
        <p:txBody>
          <a:bodyPr/>
          <a:lstStyle/>
          <a:p>
            <a:fld id="{8728D9FA-36F7-4200-8E9C-157BFB4AF283}" type="slidenum">
              <a:rPr lang="vi-VN" smtClean="0"/>
              <a:t>39</a:t>
            </a:fld>
            <a:endParaRPr lang="vi-VN"/>
          </a:p>
        </p:txBody>
      </p:sp>
    </p:spTree>
    <p:extLst>
      <p:ext uri="{BB962C8B-B14F-4D97-AF65-F5344CB8AC3E}">
        <p14:creationId xmlns:p14="http://schemas.microsoft.com/office/powerpoint/2010/main" val="2098984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Kết quả test của lần train này ta thấy labels </a:t>
            </a:r>
            <a:r>
              <a:rPr lang="en-US" err="1"/>
              <a:t>mask_weared_incorrect</a:t>
            </a:r>
            <a:r>
              <a:rPr lang="en-US"/>
              <a:t> được detect rất nhiều và đúng 100% đồng thời ta có thể thấy ở labels </a:t>
            </a:r>
            <a:r>
              <a:rPr lang="en-US" err="1"/>
              <a:t>without_mask</a:t>
            </a:r>
            <a:r>
              <a:rPr lang="en-US"/>
              <a:t> tổng khuôn mặt được detect nó cũng giảm đi đáng kể nhưng điều đó không quan trọng. </a:t>
            </a:r>
          </a:p>
          <a:p>
            <a:r>
              <a:rPr lang="en-US"/>
              <a:t>Quan trọng là số lượng detect đúng giảm không đáng kể (rất ít) và số lượng detect sai thì ngược lại nó giảm cực kỳ nhiều,</a:t>
            </a:r>
          </a:p>
          <a:p>
            <a:r>
              <a:rPr lang="en-US"/>
              <a:t> nhưng lần detect này thì số lượng khuôn mặt detect đúng ở labels </a:t>
            </a:r>
            <a:r>
              <a:rPr lang="en-US" err="1"/>
              <a:t>with_mask</a:t>
            </a:r>
            <a:r>
              <a:rPr lang="en-US"/>
              <a:t> giảm và detect sai lại tăng. </a:t>
            </a:r>
          </a:p>
          <a:p>
            <a:r>
              <a:rPr lang="en-US"/>
              <a:t>Nhưng không sao quan trọng là kết quả cuối cùng. </a:t>
            </a:r>
          </a:p>
          <a:p>
            <a:r>
              <a:rPr lang="en-US"/>
              <a:t>Theo như biểu đồ train của precision thì ta nhận thấy nó tốt hơn 2 lần trước, đúng vậy precision của lần này nó vượt trội hơn hai lần trước rất nhiều, lên tới 92%. Để trực quan hơn thì bây giờ ta sẽ đi qua phần so sánh kết quả của 3 lần train trên.</a:t>
            </a:r>
          </a:p>
        </p:txBody>
      </p:sp>
      <p:sp>
        <p:nvSpPr>
          <p:cNvPr id="4" name="Slide Number Placeholder 3"/>
          <p:cNvSpPr>
            <a:spLocks noGrp="1"/>
          </p:cNvSpPr>
          <p:nvPr>
            <p:ph type="sldNum" sz="quarter" idx="5"/>
          </p:nvPr>
        </p:nvSpPr>
        <p:spPr/>
        <p:txBody>
          <a:bodyPr/>
          <a:lstStyle/>
          <a:p>
            <a:fld id="{8728D9FA-36F7-4200-8E9C-157BFB4AF283}" type="slidenum">
              <a:rPr lang="vi-VN" smtClean="0"/>
              <a:t>40</a:t>
            </a:fld>
            <a:endParaRPr lang="vi-VN"/>
          </a:p>
        </p:txBody>
      </p:sp>
    </p:spTree>
    <p:extLst>
      <p:ext uri="{BB962C8B-B14F-4D97-AF65-F5344CB8AC3E}">
        <p14:creationId xmlns:p14="http://schemas.microsoft.com/office/powerpoint/2010/main" val="79178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kết quả của 3 lần test.</a:t>
            </a:r>
          </a:p>
          <a:p>
            <a:r>
              <a:rPr lang="en-US"/>
              <a:t>Qua đây ta có thể dễ dàng nhận thấy kết quả lần test thứ 3 là tốt nhất và kết quả lần test thứ 2 là tệ nhất.</a:t>
            </a:r>
          </a:p>
          <a:p>
            <a:r>
              <a:rPr lang="en-US"/>
              <a:t> Ở chỗ không dự đoán được thì qua 3 lần train kết quả nó không thay đổi bao nhiêu (hầu như là không thay đổi). </a:t>
            </a:r>
          </a:p>
          <a:p>
            <a:r>
              <a:rPr lang="en-US"/>
              <a:t>Sau mỗi lần train thì số lượng khuôn mặt detect được nhưng không được gán trong bộ data giảm.</a:t>
            </a:r>
          </a:p>
          <a:p>
            <a:r>
              <a:rPr lang="en-US"/>
              <a:t> Kết quả 2 lần train đầu tiên thì không có chênh lệch nhiều nhưng sau khi train lần 3 thì kết quả hoàn toàn khác.</a:t>
            </a:r>
          </a:p>
          <a:p>
            <a:r>
              <a:rPr lang="en-US"/>
              <a:t> Nó tốt hơn rất nhiều so với 2 lần train trước, số lượng khuôn mặt detect đúng tăng lên đồng thời số lượng khuôn mặt detect bị sai giảm cũng tương đối nhiều vì vậy precision của lần train thứ 3 này tăng lên so với 2 lần train đầu. </a:t>
            </a:r>
          </a:p>
          <a:p>
            <a:r>
              <a:rPr lang="en-US"/>
              <a:t>Còn recall không chênh lệch mấy một phần là do số khuôn mặt không dự đoán được qua 3 lần hầu như là không thay đổi.</a:t>
            </a:r>
          </a:p>
        </p:txBody>
      </p:sp>
      <p:sp>
        <p:nvSpPr>
          <p:cNvPr id="4" name="Slide Number Placeholder 3"/>
          <p:cNvSpPr>
            <a:spLocks noGrp="1"/>
          </p:cNvSpPr>
          <p:nvPr>
            <p:ph type="sldNum" sz="quarter" idx="5"/>
          </p:nvPr>
        </p:nvSpPr>
        <p:spPr/>
        <p:txBody>
          <a:bodyPr/>
          <a:lstStyle/>
          <a:p>
            <a:fld id="{8728D9FA-36F7-4200-8E9C-157BFB4AF283}" type="slidenum">
              <a:rPr lang="vi-VN" smtClean="0"/>
              <a:t>41</a:t>
            </a:fld>
            <a:endParaRPr lang="vi-VN"/>
          </a:p>
        </p:txBody>
      </p:sp>
    </p:spTree>
    <p:extLst>
      <p:ext uri="{BB962C8B-B14F-4D97-AF65-F5344CB8AC3E}">
        <p14:creationId xmlns:p14="http://schemas.microsoft.com/office/powerpoint/2010/main" val="2328234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Cả model YOLOv4 và YOLOv5 đều có xu hướng lần train thứ 2 là lần tệ nhất và lần train thứ 3 là lần tốt nhất. Mặc dù 2 lần train đầu thì YOLOv4 có nhỉnh hơn so với YOLOv5 nhưng trái lại kết quả tốt nhất của mỗi model thì YOLOv5 lại tốt hơn so với YOLOv4. Hôm nay nhóm mình sẽ dùng YOLOv5 để demo.</a:t>
            </a:r>
          </a:p>
        </p:txBody>
      </p:sp>
      <p:sp>
        <p:nvSpPr>
          <p:cNvPr id="4" name="Slide Number Placeholder 3"/>
          <p:cNvSpPr>
            <a:spLocks noGrp="1"/>
          </p:cNvSpPr>
          <p:nvPr>
            <p:ph type="sldNum" sz="quarter" idx="5"/>
          </p:nvPr>
        </p:nvSpPr>
        <p:spPr/>
        <p:txBody>
          <a:bodyPr/>
          <a:lstStyle/>
          <a:p>
            <a:fld id="{8728D9FA-36F7-4200-8E9C-157BFB4AF283}" type="slidenum">
              <a:rPr lang="vi-VN" smtClean="0"/>
              <a:t>42</a:t>
            </a:fld>
            <a:endParaRPr lang="vi-VN"/>
          </a:p>
        </p:txBody>
      </p:sp>
    </p:spTree>
    <p:extLst>
      <p:ext uri="{BB962C8B-B14F-4D97-AF65-F5344CB8AC3E}">
        <p14:creationId xmlns:p14="http://schemas.microsoft.com/office/powerpoint/2010/main" val="644758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DengXian" panose="02010600030101010101" pitchFamily="2" charset="-122"/>
                <a:cs typeface="Times New Roman" panose="02020603050405020304" pitchFamily="18" charset="0"/>
              </a:rPr>
              <a:t>Mô hình yolo là bộ phát hiện đối tượng đầu tiên kết nối quy trình dự đoán các bounding boxes với các lớp nhãn trong một mạng phân biệt end to end</a:t>
            </a:r>
            <a:endParaRPr lang="en-US"/>
          </a:p>
        </p:txBody>
      </p:sp>
      <p:sp>
        <p:nvSpPr>
          <p:cNvPr id="4" name="Slide Number Placeholder 3"/>
          <p:cNvSpPr>
            <a:spLocks noGrp="1"/>
          </p:cNvSpPr>
          <p:nvPr>
            <p:ph type="sldNum" sz="quarter" idx="5"/>
          </p:nvPr>
        </p:nvSpPr>
        <p:spPr/>
        <p:txBody>
          <a:bodyPr/>
          <a:lstStyle/>
          <a:p>
            <a:fld id="{8728D9FA-36F7-4200-8E9C-157BFB4AF283}" type="slidenum">
              <a:rPr lang="vi-VN" smtClean="0"/>
              <a:t>7</a:t>
            </a:fld>
            <a:endParaRPr lang="vi-VN"/>
          </a:p>
        </p:txBody>
      </p:sp>
    </p:spTree>
    <p:extLst>
      <p:ext uri="{BB962C8B-B14F-4D97-AF65-F5344CB8AC3E}">
        <p14:creationId xmlns:p14="http://schemas.microsoft.com/office/powerpoint/2010/main" val="2955048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8728D9FA-36F7-4200-8E9C-157BFB4AF283}" type="slidenum">
              <a:rPr lang="vi-VN" smtClean="0"/>
              <a:t>47</a:t>
            </a:fld>
            <a:endParaRPr lang="vi-VN"/>
          </a:p>
        </p:txBody>
      </p:sp>
    </p:spTree>
    <p:extLst>
      <p:ext uri="{BB962C8B-B14F-4D97-AF65-F5344CB8AC3E}">
        <p14:creationId xmlns:p14="http://schemas.microsoft.com/office/powerpoint/2010/main" val="2367078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Ở đây chỉ có phần YOLOv5 chứ YOLOv4 tụi mình chưa bổ sung</a:t>
            </a:r>
          </a:p>
        </p:txBody>
      </p:sp>
      <p:sp>
        <p:nvSpPr>
          <p:cNvPr id="4" name="Slide Number Placeholder 3"/>
          <p:cNvSpPr>
            <a:spLocks noGrp="1"/>
          </p:cNvSpPr>
          <p:nvPr>
            <p:ph type="sldNum" sz="quarter" idx="5"/>
          </p:nvPr>
        </p:nvSpPr>
        <p:spPr/>
        <p:txBody>
          <a:bodyPr/>
          <a:lstStyle/>
          <a:p>
            <a:fld id="{8728D9FA-36F7-4200-8E9C-157BFB4AF283}" type="slidenum">
              <a:rPr lang="vi-VN" smtClean="0"/>
              <a:t>52</a:t>
            </a:fld>
            <a:endParaRPr lang="vi-VN"/>
          </a:p>
        </p:txBody>
      </p:sp>
    </p:spTree>
    <p:extLst>
      <p:ext uri="{BB962C8B-B14F-4D97-AF65-F5344CB8AC3E}">
        <p14:creationId xmlns:p14="http://schemas.microsoft.com/office/powerpoint/2010/main" val="1779711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Image classification là nơi một thuật toán được áp dụng cho một hình ảnh để dự đoán loại của một đối tượng, ví dụ: xe ô tô. Object localization không chỉ dự đoán lớp đối tượng mà còn tìm ra vị trí của dối tượng bằng cách vẽ một bounding boxes xung quanh đối tượng. Detection (phát hiện đối tượng) liên quan đến cả classification và localization và detect nhiều hơn một đối tượng và thậm chí nhiều hơn một lớp</a:t>
            </a:r>
          </a:p>
          <a:p>
            <a:endParaRPr lang="en-US"/>
          </a:p>
        </p:txBody>
      </p:sp>
      <p:sp>
        <p:nvSpPr>
          <p:cNvPr id="4" name="Slide Number Placeholder 3"/>
          <p:cNvSpPr>
            <a:spLocks noGrp="1"/>
          </p:cNvSpPr>
          <p:nvPr>
            <p:ph type="sldNum" sz="quarter" idx="5"/>
          </p:nvPr>
        </p:nvSpPr>
        <p:spPr/>
        <p:txBody>
          <a:bodyPr/>
          <a:lstStyle/>
          <a:p>
            <a:fld id="{8728D9FA-36F7-4200-8E9C-157BFB4AF283}" type="slidenum">
              <a:rPr lang="vi-VN" smtClean="0"/>
              <a:t>8</a:t>
            </a:fld>
            <a:endParaRPr lang="vi-VN"/>
          </a:p>
        </p:txBody>
      </p:sp>
    </p:spTree>
    <p:extLst>
      <p:ext uri="{BB962C8B-B14F-4D97-AF65-F5344CB8AC3E}">
        <p14:creationId xmlns:p14="http://schemas.microsoft.com/office/powerpoint/2010/main" val="205664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Một nhiệm vụ phân loại tiêu chuẩn sẽ liên quan đến một hình ảnh chạy qua Convnet với nhiều lớp trong đó các đặc trưng vector được đưa vào một đơn vị </a:t>
            </a:r>
            <a:r>
              <a:rPr lang="en-US" sz="1800" err="1">
                <a:effectLst/>
                <a:latin typeface="Calibri" panose="020F0502020204030204" pitchFamily="34" charset="0"/>
                <a:ea typeface="DengXian" panose="02010600030101010101" pitchFamily="2" charset="-122"/>
                <a:cs typeface="Times New Roman" panose="02020603050405020304" pitchFamily="18" charset="0"/>
              </a:rPr>
              <a:t>softmax</a:t>
            </a:r>
            <a:r>
              <a:rPr lang="en-US" sz="1800">
                <a:effectLst/>
                <a:latin typeface="Calibri" panose="020F0502020204030204" pitchFamily="34" charset="0"/>
                <a:ea typeface="DengXian" panose="02010600030101010101" pitchFamily="2" charset="-122"/>
                <a:cs typeface="Times New Roman" panose="02020603050405020304" pitchFamily="18" charset="0"/>
              </a:rPr>
              <a:t>, ví dụ như xuất ra lớp được dự đoán (các đối tượng mà thuật toán đang cố gắng phát hiện, ví dụ như ô tô, cây cối, người đi bộ). Các mô hình phát hiện đối tượng như YOLO hoạt động bằng cách chia hình ảnh thành một lưới ô trong đó mỗi ô lưới chịu trách nhiệm dự đoán một bounding box nếu tâm của bounding box nằm trong ô. Sau đó, nó sẽ xuất ra class dự đoán, </a:t>
            </a:r>
            <a:r>
              <a:rPr lang="en-US" sz="1800" err="1">
                <a:effectLst/>
                <a:latin typeface="Calibri" panose="020F0502020204030204" pitchFamily="34" charset="0"/>
                <a:ea typeface="DengXian" panose="02010600030101010101" pitchFamily="2" charset="-122"/>
                <a:cs typeface="Times New Roman" panose="02020603050405020304" pitchFamily="18" charset="0"/>
              </a:rPr>
              <a:t>tọa</a:t>
            </a:r>
            <a:r>
              <a:rPr lang="en-US" sz="1800">
                <a:effectLst/>
                <a:latin typeface="Calibri" panose="020F0502020204030204" pitchFamily="34" charset="0"/>
                <a:ea typeface="DengXian" panose="02010600030101010101" pitchFamily="2" charset="-122"/>
                <a:cs typeface="Times New Roman" panose="02020603050405020304" pitchFamily="18" charset="0"/>
              </a:rPr>
              <a:t> độ của bounding box dưới đây: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Pc: Xác suất của nó thuộc về một lớp cụ thể.</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err="1">
                <a:effectLst/>
                <a:latin typeface="Calibri" panose="020F0502020204030204" pitchFamily="34" charset="0"/>
                <a:ea typeface="DengXian" panose="02010600030101010101" pitchFamily="2" charset="-122"/>
                <a:cs typeface="Times New Roman" panose="02020603050405020304" pitchFamily="18" charset="0"/>
              </a:rPr>
              <a:t>bx,by</a:t>
            </a:r>
            <a:r>
              <a:rPr lang="en-US" sz="1800">
                <a:effectLst/>
                <a:latin typeface="Calibri" panose="020F0502020204030204" pitchFamily="34" charset="0"/>
                <a:ea typeface="DengXian" panose="02010600030101010101" pitchFamily="2" charset="-122"/>
                <a:cs typeface="Times New Roman" panose="02020603050405020304" pitchFamily="18" charset="0"/>
              </a:rPr>
              <a:t>: tâm của bounding 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C: class mà đối tượng thuộc về.</a:t>
            </a:r>
          </a:p>
          <a:p>
            <a:endParaRPr lang="en-US"/>
          </a:p>
        </p:txBody>
      </p:sp>
      <p:sp>
        <p:nvSpPr>
          <p:cNvPr id="4" name="Slide Number Placeholder 3"/>
          <p:cNvSpPr>
            <a:spLocks noGrp="1"/>
          </p:cNvSpPr>
          <p:nvPr>
            <p:ph type="sldNum" sz="quarter" idx="5"/>
          </p:nvPr>
        </p:nvSpPr>
        <p:spPr/>
        <p:txBody>
          <a:bodyPr/>
          <a:lstStyle/>
          <a:p>
            <a:fld id="{8728D9FA-36F7-4200-8E9C-157BFB4AF283}" type="slidenum">
              <a:rPr lang="vi-VN" smtClean="0"/>
              <a:t>9</a:t>
            </a:fld>
            <a:endParaRPr lang="vi-VN"/>
          </a:p>
        </p:txBody>
      </p:sp>
    </p:spTree>
    <p:extLst>
      <p:ext uri="{BB962C8B-B14F-4D97-AF65-F5344CB8AC3E}">
        <p14:creationId xmlns:p14="http://schemas.microsoft.com/office/powerpoint/2010/main" val="3652418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Khi thuật toán xuất ra các bounding box localizing objects (hộp giới hạn bản địa hóa các đối tượng) được phát hiện, làm thế nào để bạn biết liệu thuật toán có hoạt động tốt hay không? Đây là lúc intersection over union (</a:t>
            </a:r>
            <a:r>
              <a:rPr lang="en-US" sz="1800" err="1">
                <a:effectLst/>
                <a:latin typeface="Calibri" panose="020F0502020204030204" pitchFamily="34" charset="0"/>
                <a:ea typeface="DengXian" panose="02010600030101010101" pitchFamily="2" charset="-122"/>
                <a:cs typeface="Times New Roman" panose="02020603050405020304" pitchFamily="18" charset="0"/>
              </a:rPr>
              <a:t>IoU</a:t>
            </a:r>
            <a:r>
              <a:rPr lang="en-US" sz="1800">
                <a:effectLst/>
                <a:latin typeface="Calibri" panose="020F0502020204030204" pitchFamily="34" charset="0"/>
                <a:ea typeface="DengXian" panose="02010600030101010101" pitchFamily="2" charset="-122"/>
                <a:cs typeface="Times New Roman" panose="02020603050405020304" pitchFamily="18" charset="0"/>
              </a:rPr>
              <a:t>) phát huy tác dụng. Nói chung, </a:t>
            </a:r>
            <a:r>
              <a:rPr lang="en-US" sz="1800" err="1">
                <a:effectLst/>
                <a:latin typeface="Calibri" panose="020F0502020204030204" pitchFamily="34" charset="0"/>
                <a:ea typeface="DengXian" panose="02010600030101010101" pitchFamily="2" charset="-122"/>
                <a:cs typeface="Times New Roman" panose="02020603050405020304" pitchFamily="18" charset="0"/>
              </a:rPr>
              <a:t>IoU</a:t>
            </a:r>
            <a:r>
              <a:rPr lang="en-US" sz="1800">
                <a:effectLst/>
                <a:latin typeface="Calibri" panose="020F0502020204030204" pitchFamily="34" charset="0"/>
                <a:ea typeface="DengXian" panose="02010600030101010101" pitchFamily="2" charset="-122"/>
                <a:cs typeface="Times New Roman" panose="02020603050405020304" pitchFamily="18" charset="0"/>
              </a:rPr>
              <a:t> là thước đo sự chồng chéo giữa hai bounding boxes: algorithm bounding box and ground truth bounding box (hộp giới hạn thuật toán và hộp giới hạn chân lý cơ bản)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Công thức cho </a:t>
            </a:r>
            <a:r>
              <a:rPr lang="en-US" sz="1800" err="1">
                <a:effectLst/>
                <a:latin typeface="Calibri" panose="020F0502020204030204" pitchFamily="34" charset="0"/>
                <a:ea typeface="DengXian" panose="02010600030101010101" pitchFamily="2" charset="-122"/>
                <a:cs typeface="Times New Roman" panose="02020603050405020304" pitchFamily="18" charset="0"/>
              </a:rPr>
              <a:t>IoU</a:t>
            </a:r>
            <a:r>
              <a:rPr lang="en-US" sz="1800">
                <a:effectLst/>
                <a:latin typeface="Calibri" panose="020F0502020204030204" pitchFamily="34" charset="0"/>
                <a:ea typeface="DengXian" panose="02010600030101010101" pitchFamily="2" charset="-122"/>
                <a:cs typeface="Times New Roman" panose="02020603050405020304" pitchFamily="18" charset="0"/>
              </a:rPr>
              <a:t> là kích thước của giao điểm (intersection) chia cho kích thước của liên hợp của cả hai hộp giới hạn (bounding box). Ngưỡng </a:t>
            </a:r>
            <a:r>
              <a:rPr lang="en-US" sz="1800" err="1">
                <a:effectLst/>
                <a:latin typeface="Calibri" panose="020F0502020204030204" pitchFamily="34" charset="0"/>
                <a:ea typeface="DengXian" panose="02010600030101010101" pitchFamily="2" charset="-122"/>
                <a:cs typeface="Times New Roman" panose="02020603050405020304" pitchFamily="18" charset="0"/>
              </a:rPr>
              <a:t>IoU</a:t>
            </a:r>
            <a:r>
              <a:rPr lang="en-US" sz="1800">
                <a:effectLst/>
                <a:latin typeface="Calibri" panose="020F0502020204030204" pitchFamily="34" charset="0"/>
                <a:ea typeface="DengXian" panose="02010600030101010101" pitchFamily="2" charset="-122"/>
                <a:cs typeface="Times New Roman" panose="02020603050405020304" pitchFamily="18" charset="0"/>
              </a:rPr>
              <a:t> là khoảng 0.5. </a:t>
            </a:r>
            <a:r>
              <a:rPr lang="en-US" sz="1800" err="1">
                <a:effectLst/>
                <a:latin typeface="Calibri" panose="020F0502020204030204" pitchFamily="34" charset="0"/>
                <a:ea typeface="DengXian" panose="02010600030101010101" pitchFamily="2" charset="-122"/>
                <a:cs typeface="Times New Roman" panose="02020603050405020304" pitchFamily="18" charset="0"/>
              </a:rPr>
              <a:t>IoU</a:t>
            </a:r>
            <a:r>
              <a:rPr lang="en-US" sz="1800">
                <a:effectLst/>
                <a:latin typeface="Calibri" panose="020F0502020204030204" pitchFamily="34" charset="0"/>
                <a:ea typeface="DengXian" panose="02010600030101010101" pitchFamily="2" charset="-122"/>
                <a:cs typeface="Times New Roman" panose="02020603050405020304" pitchFamily="18" charset="0"/>
              </a:rPr>
              <a:t> &gt;= 0.5 được coi là dự đoán đúng.</a:t>
            </a:r>
          </a:p>
          <a:p>
            <a:endParaRPr lang="en-US"/>
          </a:p>
        </p:txBody>
      </p:sp>
      <p:sp>
        <p:nvSpPr>
          <p:cNvPr id="4" name="Slide Number Placeholder 3"/>
          <p:cNvSpPr>
            <a:spLocks noGrp="1"/>
          </p:cNvSpPr>
          <p:nvPr>
            <p:ph type="sldNum" sz="quarter" idx="5"/>
          </p:nvPr>
        </p:nvSpPr>
        <p:spPr/>
        <p:txBody>
          <a:bodyPr/>
          <a:lstStyle/>
          <a:p>
            <a:fld id="{8728D9FA-36F7-4200-8E9C-157BFB4AF283}" type="slidenum">
              <a:rPr lang="vi-VN" smtClean="0"/>
              <a:t>10</a:t>
            </a:fld>
            <a:endParaRPr lang="vi-VN"/>
          </a:p>
        </p:txBody>
      </p:sp>
    </p:spTree>
    <p:extLst>
      <p:ext uri="{BB962C8B-B14F-4D97-AF65-F5344CB8AC3E}">
        <p14:creationId xmlns:p14="http://schemas.microsoft.com/office/powerpoint/2010/main" val="413474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 Với tham chiếu đến hình ảnh bounding box bên dưới, các ô có nhãn 1-33 đều dự đoán rằng tâm của bounding box nằm trong ô của chúng.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 Điều này sẽ dẫn đến thuật toán phát hiện đối tượng nhiều lần thay vì chỉ một lần. Đây là nơi áp dụng phương pháp Non-max suppression để đảm bảo thuật toán chỉ phát hiện đối tượng 1 lần. Như đã nêu trước đây, mỗi ô xuất ra y = (Pc, b</a:t>
            </a:r>
            <a:r>
              <a:rPr lang="en-US" sz="1800" baseline="-25000">
                <a:effectLst/>
                <a:latin typeface="Calibri" panose="020F0502020204030204" pitchFamily="34" charset="0"/>
                <a:ea typeface="DengXian" panose="02010600030101010101" pitchFamily="2" charset="-122"/>
                <a:cs typeface="Times New Roman" panose="02020603050405020304" pitchFamily="18" charset="0"/>
              </a:rPr>
              <a:t>x</a:t>
            </a:r>
            <a:r>
              <a:rPr lang="en-US" sz="1800">
                <a:effectLst/>
                <a:latin typeface="Calibri" panose="020F0502020204030204" pitchFamily="34" charset="0"/>
                <a:ea typeface="DengXian" panose="02010600030101010101" pitchFamily="2" charset="-122"/>
                <a:cs typeface="Times New Roman" panose="02020603050405020304" pitchFamily="18" charset="0"/>
              </a:rPr>
              <a:t>, b­y­, </a:t>
            </a:r>
            <a:r>
              <a:rPr lang="en-US" sz="1800" err="1">
                <a:effectLst/>
                <a:latin typeface="Calibri" panose="020F0502020204030204" pitchFamily="34" charset="0"/>
                <a:ea typeface="DengXian" panose="02010600030101010101" pitchFamily="2" charset="-122"/>
                <a:cs typeface="Times New Roman" panose="02020603050405020304" pitchFamily="18" charset="0"/>
              </a:rPr>
              <a:t>bw</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b</a:t>
            </a:r>
            <a:r>
              <a:rPr lang="en-US" sz="1800" baseline="-25000" err="1">
                <a:effectLst/>
                <a:latin typeface="Calibri" panose="020F0502020204030204" pitchFamily="34" charset="0"/>
                <a:ea typeface="DengXian" panose="02010600030101010101" pitchFamily="2" charset="-122"/>
                <a:cs typeface="Times New Roman" panose="02020603050405020304" pitchFamily="18" charset="0"/>
              </a:rPr>
              <a:t>h</a:t>
            </a:r>
            <a:r>
              <a:rPr lang="en-US" sz="1800">
                <a:effectLst/>
                <a:latin typeface="Calibri" panose="020F0502020204030204" pitchFamily="34" charset="0"/>
                <a:ea typeface="DengXian" panose="02010600030101010101" pitchFamily="2" charset="-122"/>
                <a:cs typeface="Times New Roman" panose="02020603050405020304" pitchFamily="18" charset="0"/>
              </a:rPr>
              <a:t>, c) với Pc là xác suất một đối tượng thuộc về lớp cụ thể nào đó. Điều mà phương pháp Non-max suppression thực hiện là nó lấy bounding box có Pc cao nhất, loại bỏ bất kỳ bounding box nào có Pc &lt;= 0,6 và “silences” các bounding box khác có </a:t>
            </a:r>
            <a:r>
              <a:rPr lang="en-US" sz="1800" err="1">
                <a:effectLst/>
                <a:latin typeface="Calibri" panose="020F0502020204030204" pitchFamily="34" charset="0"/>
                <a:ea typeface="DengXian" panose="02010600030101010101" pitchFamily="2" charset="-122"/>
                <a:cs typeface="Times New Roman" panose="02020603050405020304" pitchFamily="18" charset="0"/>
              </a:rPr>
              <a:t>IoU</a:t>
            </a:r>
            <a:r>
              <a:rPr lang="en-US" sz="1800">
                <a:effectLst/>
                <a:latin typeface="Calibri" panose="020F0502020204030204" pitchFamily="34" charset="0"/>
                <a:ea typeface="DengXian" panose="02010600030101010101" pitchFamily="2" charset="-122"/>
                <a:cs typeface="Times New Roman" panose="02020603050405020304" pitchFamily="18" charset="0"/>
              </a:rPr>
              <a:t> &gt;= 0.5</a:t>
            </a:r>
          </a:p>
          <a:p>
            <a:endParaRPr lang="en-US"/>
          </a:p>
        </p:txBody>
      </p:sp>
      <p:sp>
        <p:nvSpPr>
          <p:cNvPr id="4" name="Slide Number Placeholder 3"/>
          <p:cNvSpPr>
            <a:spLocks noGrp="1"/>
          </p:cNvSpPr>
          <p:nvPr>
            <p:ph type="sldNum" sz="quarter" idx="5"/>
          </p:nvPr>
        </p:nvSpPr>
        <p:spPr/>
        <p:txBody>
          <a:bodyPr/>
          <a:lstStyle/>
          <a:p>
            <a:fld id="{8728D9FA-36F7-4200-8E9C-157BFB4AF283}" type="slidenum">
              <a:rPr lang="vi-VN" smtClean="0"/>
              <a:t>11</a:t>
            </a:fld>
            <a:endParaRPr lang="vi-VN"/>
          </a:p>
        </p:txBody>
      </p:sp>
    </p:spTree>
    <p:extLst>
      <p:ext uri="{BB962C8B-B14F-4D97-AF65-F5344CB8AC3E}">
        <p14:creationId xmlns:p14="http://schemas.microsoft.com/office/powerpoint/2010/main" val="1371484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800">
                <a:effectLst/>
                <a:latin typeface="Calibri" panose="020F0502020204030204" pitchFamily="34" charset="0"/>
                <a:ea typeface="DengXian" panose="02010600030101010101" pitchFamily="2" charset="-122"/>
                <a:cs typeface="Times New Roman" panose="02020603050405020304" pitchFamily="18" charset="0"/>
              </a:rPr>
              <a:t>Điều gì sẽ xảy ra nếu nhiều đối tượng nằm trong cùng một ô lưới? Các bounding boxes sẽ như thế nào? Đây là nơi có thể sử dụng ý tưởng về các anchor boxes. Nhìn vào hình ảnh bên dưới, hãy để ý xem điểm giữa của cả người và xe nằm trong ô lưới như thế nào.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800">
                <a:effectLst/>
                <a:latin typeface="Calibri" panose="020F0502020204030204" pitchFamily="34" charset="0"/>
                <a:ea typeface="DengXian" panose="02010600030101010101" pitchFamily="2" charset="-122"/>
                <a:cs typeface="Times New Roman" panose="02020603050405020304" pitchFamily="18" charset="0"/>
              </a:rPr>
              <a:t>Kết quả ô hiện tại y = (Pc, b</a:t>
            </a:r>
            <a:r>
              <a:rPr lang="en-US" sz="1800" baseline="-25000">
                <a:effectLst/>
                <a:latin typeface="Calibri" panose="020F0502020204030204" pitchFamily="34" charset="0"/>
                <a:ea typeface="DengXian" panose="02010600030101010101" pitchFamily="2" charset="-122"/>
                <a:cs typeface="Times New Roman" panose="02020603050405020304" pitchFamily="18" charset="0"/>
              </a:rPr>
              <a:t>x</a:t>
            </a:r>
            <a:r>
              <a:rPr lang="en-US" sz="1800">
                <a:effectLst/>
                <a:latin typeface="Calibri" panose="020F0502020204030204" pitchFamily="34" charset="0"/>
                <a:ea typeface="DengXian" panose="02010600030101010101" pitchFamily="2" charset="-122"/>
                <a:cs typeface="Times New Roman" panose="02020603050405020304" pitchFamily="18" charset="0"/>
              </a:rPr>
              <a:t>, b</a:t>
            </a:r>
            <a:r>
              <a:rPr lang="en-US" sz="1800" baseline="-25000">
                <a:effectLst/>
                <a:latin typeface="Calibri" panose="020F0502020204030204" pitchFamily="34" charset="0"/>
                <a:ea typeface="DengXian" panose="02010600030101010101" pitchFamily="2" charset="-122"/>
                <a:cs typeface="Times New Roman" panose="02020603050405020304" pitchFamily="18" charset="0"/>
              </a:rPr>
              <a:t>­y</a:t>
            </a:r>
            <a:r>
              <a:rPr lang="en-US" sz="1800" baseline="0">
                <a:effectLst/>
                <a:latin typeface="Calibri" panose="020F0502020204030204" pitchFamily="34" charset="0"/>
                <a:ea typeface="DengXian" panose="02010600030101010101" pitchFamily="2" charset="-122"/>
                <a:cs typeface="Times New Roman" panose="02020603050405020304" pitchFamily="18" charset="0"/>
              </a:rPr>
              <a: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b</a:t>
            </a:r>
            <a:r>
              <a:rPr lang="en-US" sz="1800" baseline="-25000" err="1">
                <a:effectLst/>
                <a:latin typeface="Calibri" panose="020F0502020204030204" pitchFamily="34" charset="0"/>
                <a:ea typeface="DengXian" panose="02010600030101010101" pitchFamily="2" charset="-122"/>
                <a:cs typeface="Times New Roman" panose="02020603050405020304" pitchFamily="18" charset="0"/>
              </a:rPr>
              <a:t>w</a:t>
            </a:r>
            <a:r>
              <a:rPr lang="en-US" sz="1800" baseline="0">
                <a:effectLst/>
                <a:latin typeface="Calibri" panose="020F0502020204030204" pitchFamily="34" charset="0"/>
                <a:ea typeface="DengXian" panose="02010600030101010101" pitchFamily="2" charset="-122"/>
                <a:cs typeface="Times New Roman" panose="02020603050405020304" pitchFamily="18" charset="0"/>
              </a:rPr>
              <a: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b</a:t>
            </a:r>
            <a:r>
              <a:rPr lang="en-US" sz="1800" baseline="-25000" err="1">
                <a:effectLst/>
                <a:latin typeface="Calibri" panose="020F0502020204030204" pitchFamily="34" charset="0"/>
                <a:ea typeface="DengXian" panose="02010600030101010101" pitchFamily="2" charset="-122"/>
                <a:cs typeface="Times New Roman" panose="02020603050405020304" pitchFamily="18" charset="0"/>
              </a:rPr>
              <a:t>h</a:t>
            </a:r>
            <a:r>
              <a:rPr lang="en-US" sz="1800">
                <a:effectLst/>
                <a:latin typeface="Calibri" panose="020F0502020204030204" pitchFamily="34" charset="0"/>
                <a:ea typeface="DengXian" panose="02010600030101010101" pitchFamily="2" charset="-122"/>
                <a:cs typeface="Times New Roman" panose="02020603050405020304" pitchFamily="18" charset="0"/>
              </a:rPr>
              <a:t>, c), ô chỉ có thể chọn một trong hai đối tượng được phát hiện. Nhưng với anchor box (thường được xác định trước bằng cách sử dụng phân tích k-mean trên tập dữ liệu train), chi phí nhãn y trở thành (Pc, b</a:t>
            </a:r>
            <a:r>
              <a:rPr lang="en-US" sz="1800" baseline="-25000">
                <a:effectLst/>
                <a:latin typeface="Calibri" panose="020F0502020204030204" pitchFamily="34" charset="0"/>
                <a:ea typeface="DengXian" panose="02010600030101010101" pitchFamily="2" charset="-122"/>
                <a:cs typeface="Times New Roman" panose="02020603050405020304" pitchFamily="18" charset="0"/>
              </a:rPr>
              <a:t>x</a:t>
            </a:r>
            <a:r>
              <a:rPr lang="en-US" sz="1800">
                <a:effectLst/>
                <a:latin typeface="Calibri" panose="020F0502020204030204" pitchFamily="34" charset="0"/>
                <a:ea typeface="DengXian" panose="02010600030101010101" pitchFamily="2" charset="-122"/>
                <a:cs typeface="Times New Roman" panose="02020603050405020304" pitchFamily="18" charset="0"/>
              </a:rPr>
              <a:t>, b</a:t>
            </a:r>
            <a:r>
              <a:rPr lang="en-US" sz="1800" baseline="-25000">
                <a:effectLst/>
                <a:latin typeface="Calibri" panose="020F0502020204030204" pitchFamily="34" charset="0"/>
                <a:ea typeface="DengXian" panose="02010600030101010101" pitchFamily="2" charset="-122"/>
                <a:cs typeface="Times New Roman" panose="02020603050405020304" pitchFamily="18" charset="0"/>
              </a:rPr>
              <a:t>y</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b</a:t>
            </a:r>
            <a:r>
              <a:rPr lang="en-US" sz="1800" baseline="-25000" err="1">
                <a:effectLst/>
                <a:latin typeface="Calibri" panose="020F0502020204030204" pitchFamily="34" charset="0"/>
                <a:ea typeface="DengXian" panose="02010600030101010101" pitchFamily="2" charset="-122"/>
                <a:cs typeface="Times New Roman" panose="02020603050405020304" pitchFamily="18" charset="0"/>
              </a:rPr>
              <a:t>w</a:t>
            </a:r>
            <a:r>
              <a:rPr lang="en-US" sz="1800" baseline="0">
                <a:effectLst/>
                <a:latin typeface="Calibri" panose="020F0502020204030204" pitchFamily="34" charset="0"/>
                <a:ea typeface="DengXian" panose="02010600030101010101" pitchFamily="2" charset="-122"/>
                <a:cs typeface="Times New Roman" panose="02020603050405020304" pitchFamily="18" charset="0"/>
              </a:rPr>
              <a:t>,</a:t>
            </a:r>
            <a:r>
              <a:rPr lang="en-US" sz="1800">
                <a:effectLst/>
                <a:latin typeface="Calibri" panose="020F0502020204030204" pitchFamily="34" charset="0"/>
                <a:ea typeface="DengXian" panose="02010600030101010101" pitchFamily="2" charset="-122"/>
                <a:cs typeface="Times New Roman" panose="02020603050405020304" pitchFamily="18" charset="0"/>
              </a:rPr>
              <a:t> </a:t>
            </a:r>
            <a:r>
              <a:rPr lang="en-US" sz="1800" err="1">
                <a:effectLst/>
                <a:latin typeface="Calibri" panose="020F0502020204030204" pitchFamily="34" charset="0"/>
                <a:ea typeface="DengXian" panose="02010600030101010101" pitchFamily="2" charset="-122"/>
                <a:cs typeface="Times New Roman" panose="02020603050405020304" pitchFamily="18" charset="0"/>
              </a:rPr>
              <a:t>b</a:t>
            </a:r>
            <a:r>
              <a:rPr lang="en-US" sz="1800" baseline="-25000" err="1">
                <a:effectLst/>
                <a:latin typeface="Calibri" panose="020F0502020204030204" pitchFamily="34" charset="0"/>
                <a:ea typeface="DengXian" panose="02010600030101010101" pitchFamily="2" charset="-122"/>
                <a:cs typeface="Times New Roman" panose="02020603050405020304" pitchFamily="18" charset="0"/>
              </a:rPr>
              <a:t>h</a:t>
            </a:r>
            <a:r>
              <a:rPr lang="en-US" sz="1800">
                <a:effectLst/>
                <a:latin typeface="Calibri" panose="020F0502020204030204" pitchFamily="34" charset="0"/>
                <a:ea typeface="DengXian" panose="02010600030101010101" pitchFamily="2" charset="-122"/>
                <a:cs typeface="Times New Roman" panose="02020603050405020304" pitchFamily="18" charset="0"/>
              </a:rPr>
              <a:t>, c, Pc, b</a:t>
            </a:r>
            <a:r>
              <a:rPr lang="en-US" sz="1800" baseline="-25000">
                <a:effectLst/>
                <a:latin typeface="Calibri" panose="020F0502020204030204" pitchFamily="34" charset="0"/>
                <a:ea typeface="DengXian" panose="02010600030101010101" pitchFamily="2" charset="-122"/>
                <a:cs typeface="Times New Roman" panose="02020603050405020304" pitchFamily="18" charset="0"/>
              </a:rPr>
              <a:t>x</a:t>
            </a:r>
            <a:r>
              <a:rPr lang="en-US" sz="1800">
                <a:effectLst/>
                <a:latin typeface="Calibri" panose="020F0502020204030204" pitchFamily="34" charset="0"/>
                <a:ea typeface="DengXian" panose="02010600030101010101" pitchFamily="2" charset="-122"/>
                <a:cs typeface="Times New Roman" panose="02020603050405020304" pitchFamily="18" charset="0"/>
              </a:rPr>
              <a:t>1, b</a:t>
            </a:r>
            <a:r>
              <a:rPr lang="en-US" sz="1800" baseline="-25000">
                <a:effectLst/>
                <a:latin typeface="Calibri" panose="020F0502020204030204" pitchFamily="34" charset="0"/>
                <a:ea typeface="DengXian" panose="02010600030101010101" pitchFamily="2" charset="-122"/>
                <a:cs typeface="Times New Roman" panose="02020603050405020304" pitchFamily="18" charset="0"/>
              </a:rPr>
              <a:t>y</a:t>
            </a:r>
            <a:r>
              <a:rPr lang="en-US" sz="1800">
                <a:effectLst/>
                <a:latin typeface="Calibri" panose="020F0502020204030204" pitchFamily="34" charset="0"/>
                <a:ea typeface="DengXian" panose="02010600030101010101" pitchFamily="2" charset="-122"/>
                <a:cs typeface="Times New Roman" panose="02020603050405020304" pitchFamily="18" charset="0"/>
              </a:rPr>
              <a:t>1, bw1, b</a:t>
            </a:r>
            <a:r>
              <a:rPr lang="en-US" sz="1800" baseline="-25000">
                <a:effectLst/>
                <a:latin typeface="Calibri" panose="020F0502020204030204" pitchFamily="34" charset="0"/>
                <a:ea typeface="DengXian" panose="02010600030101010101" pitchFamily="2" charset="-122"/>
                <a:cs typeface="Times New Roman" panose="02020603050405020304" pitchFamily="18" charset="0"/>
              </a:rPr>
              <a:t>h</a:t>
            </a:r>
            <a:r>
              <a:rPr lang="en-US" sz="1800">
                <a:effectLst/>
                <a:latin typeface="Calibri" panose="020F0502020204030204" pitchFamily="34" charset="0"/>
                <a:ea typeface="DengXian" panose="02010600030101010101" pitchFamily="2" charset="-122"/>
                <a:cs typeface="Times New Roman" panose="02020603050405020304" pitchFamily="18" charset="0"/>
              </a:rPr>
              <a:t>1, c,..). Về cơ bản được lặp lại tùy thuộc vào cách các anchor box được đặt ở đó, với đầu ra đầu tiên được mã hóa bằng anchor box 1 và đầu ra thứ hai được mã hóa bằng anchor box 2,.. Mỗi đơn vị đầu ra phát hiện cho một lớp đối tượng, anchor box 1 tương tự như ô tô nên đầu ra c sẽ là ô tô, đầu ra tiếp theo c sẽ là người vì nó được mã hóa cho hộp anchor box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sz="1800">
                <a:effectLst/>
                <a:latin typeface="Calibri" panose="020F0502020204030204" pitchFamily="34" charset="0"/>
                <a:ea typeface="DengXian" panose="02010600030101010101" pitchFamily="2" charset="-122"/>
                <a:cs typeface="Times New Roman" panose="02020603050405020304" pitchFamily="18" charset="0"/>
              </a:rPr>
              <a:t>Lưu ý rằng mỗi đơn vị đầu ra c đại diện cho lớp đối tượng bị ảnh hưởng bởi </a:t>
            </a:r>
            <a:r>
              <a:rPr lang="en-US" sz="1800" err="1">
                <a:effectLst/>
                <a:latin typeface="Calibri" panose="020F0502020204030204" pitchFamily="34" charset="0"/>
                <a:ea typeface="DengXian" panose="02010600030101010101" pitchFamily="2" charset="-122"/>
                <a:cs typeface="Times New Roman" panose="02020603050405020304" pitchFamily="18" charset="0"/>
              </a:rPr>
              <a:t>IoU</a:t>
            </a:r>
            <a:r>
              <a:rPr lang="en-US" sz="1800">
                <a:effectLst/>
                <a:latin typeface="Calibri" panose="020F0502020204030204" pitchFamily="34" charset="0"/>
                <a:ea typeface="DengXian" panose="02010600030101010101" pitchFamily="2" charset="-122"/>
                <a:cs typeface="Times New Roman" panose="02020603050405020304" pitchFamily="18" charset="0"/>
              </a:rPr>
              <a:t> cao với ground truth bounding box cơ bản của đối tượng.</a:t>
            </a:r>
          </a:p>
          <a:p>
            <a:endParaRPr lang="en-US"/>
          </a:p>
        </p:txBody>
      </p:sp>
      <p:sp>
        <p:nvSpPr>
          <p:cNvPr id="4" name="Slide Number Placeholder 3"/>
          <p:cNvSpPr>
            <a:spLocks noGrp="1"/>
          </p:cNvSpPr>
          <p:nvPr>
            <p:ph type="sldNum" sz="quarter" idx="5"/>
          </p:nvPr>
        </p:nvSpPr>
        <p:spPr/>
        <p:txBody>
          <a:bodyPr/>
          <a:lstStyle/>
          <a:p>
            <a:fld id="{8728D9FA-36F7-4200-8E9C-157BFB4AF283}" type="slidenum">
              <a:rPr lang="vi-VN" smtClean="0"/>
              <a:t>12</a:t>
            </a:fld>
            <a:endParaRPr lang="vi-VN"/>
          </a:p>
        </p:txBody>
      </p:sp>
    </p:spTree>
    <p:extLst>
      <p:ext uri="{BB962C8B-B14F-4D97-AF65-F5344CB8AC3E}">
        <p14:creationId xmlns:p14="http://schemas.microsoft.com/office/powerpoint/2010/main" val="2407168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a:t>Không có bài báo KH nào viết về nó, thậm chí cũng ko được công nhận bởi tác giả của các bản yolo trước đó</a:t>
            </a:r>
          </a:p>
          <a:p>
            <a:r>
              <a:rPr lang="en-US"/>
              <a:t>T</a:t>
            </a:r>
            <a:r>
              <a:rPr lang="en-VN"/>
              <a:t>uy nhiên, nó vẫn dc cộng đồng đón nhận </a:t>
            </a:r>
          </a:p>
          <a:p>
            <a:r>
              <a:rPr lang="vi-VN" sz="1200" kern="1200" err="1">
                <a:solidFill>
                  <a:schemeClr val="tx1"/>
                </a:solidFill>
                <a:effectLst/>
                <a:latin typeface="+mn-lt"/>
                <a:ea typeface="+mn-ea"/>
                <a:cs typeface="+mn-cs"/>
              </a:rPr>
              <a:t>Glenn</a:t>
            </a:r>
            <a:r>
              <a:rPr lang="vi-VN" sz="1200" kern="1200">
                <a:solidFill>
                  <a:schemeClr val="tx1"/>
                </a:solidFill>
                <a:effectLst/>
                <a:latin typeface="+mn-lt"/>
                <a:ea typeface="+mn-ea"/>
                <a:cs typeface="+mn-cs"/>
              </a:rPr>
              <a:t> </a:t>
            </a:r>
            <a:r>
              <a:rPr lang="vi-VN" sz="1200" kern="1200" err="1">
                <a:solidFill>
                  <a:schemeClr val="tx1"/>
                </a:solidFill>
                <a:effectLst/>
                <a:latin typeface="+mn-lt"/>
                <a:ea typeface="+mn-ea"/>
                <a:cs typeface="+mn-cs"/>
              </a:rPr>
              <a:t>Jocher</a:t>
            </a:r>
            <a:r>
              <a:rPr lang="vi-VN" sz="1200" kern="1200">
                <a:solidFill>
                  <a:schemeClr val="tx1"/>
                </a:solidFill>
                <a:effectLst/>
                <a:latin typeface="+mn-lt"/>
                <a:ea typeface="+mn-ea"/>
                <a:cs typeface="+mn-cs"/>
              </a:rPr>
              <a:t> cũng là người phát minh ra phương pháp tăng dữ liệu </a:t>
            </a:r>
            <a:r>
              <a:rPr lang="vi-VN" sz="1200" kern="1200" err="1">
                <a:solidFill>
                  <a:schemeClr val="tx1"/>
                </a:solidFill>
                <a:effectLst/>
                <a:latin typeface="+mn-lt"/>
                <a:ea typeface="+mn-ea"/>
                <a:cs typeface="+mn-cs"/>
              </a:rPr>
              <a:t>Mosaic</a:t>
            </a:r>
            <a:r>
              <a:rPr lang="vi-VN" sz="1200" kern="1200">
                <a:solidFill>
                  <a:schemeClr val="tx1"/>
                </a:solidFill>
                <a:effectLst/>
                <a:latin typeface="+mn-lt"/>
                <a:ea typeface="+mn-ea"/>
                <a:cs typeface="+mn-cs"/>
              </a:rPr>
              <a:t> và được </a:t>
            </a:r>
            <a:r>
              <a:rPr lang="vi-VN" sz="1200" kern="1200" err="1">
                <a:solidFill>
                  <a:schemeClr val="tx1"/>
                </a:solidFill>
                <a:effectLst/>
                <a:latin typeface="+mn-lt"/>
                <a:ea typeface="+mn-ea"/>
                <a:cs typeface="+mn-cs"/>
              </a:rPr>
              <a:t>Alexey</a:t>
            </a:r>
            <a:r>
              <a:rPr lang="vi-VN" sz="1200" kern="1200">
                <a:solidFill>
                  <a:schemeClr val="tx1"/>
                </a:solidFill>
                <a:effectLst/>
                <a:latin typeface="+mn-lt"/>
                <a:ea typeface="+mn-ea"/>
                <a:cs typeface="+mn-cs"/>
              </a:rPr>
              <a:t> </a:t>
            </a:r>
            <a:r>
              <a:rPr lang="vi-VN" sz="1200" kern="1200" err="1">
                <a:solidFill>
                  <a:schemeClr val="tx1"/>
                </a:solidFill>
                <a:effectLst/>
                <a:latin typeface="+mn-lt"/>
                <a:ea typeface="+mn-ea"/>
                <a:cs typeface="+mn-cs"/>
              </a:rPr>
              <a:t>Bochkovsky</a:t>
            </a:r>
            <a:r>
              <a:rPr lang="vi-VN" sz="1200" kern="1200">
                <a:solidFill>
                  <a:schemeClr val="tx1"/>
                </a:solidFill>
                <a:effectLst/>
                <a:latin typeface="+mn-lt"/>
                <a:ea typeface="+mn-ea"/>
                <a:cs typeface="+mn-cs"/>
              </a:rPr>
              <a:t> thừa nhận trong bài báo YOLOv4 (</a:t>
            </a:r>
            <a:r>
              <a:rPr lang="vi-VN" sz="1200" kern="1200" err="1">
                <a:solidFill>
                  <a:schemeClr val="tx1"/>
                </a:solidFill>
                <a:effectLst/>
                <a:latin typeface="+mn-lt"/>
                <a:ea typeface="+mn-ea"/>
                <a:cs typeface="+mn-cs"/>
              </a:rPr>
              <a:t>Bochkovskiy</a:t>
            </a:r>
            <a:r>
              <a:rPr lang="vi-VN" sz="1200" kern="1200">
                <a:solidFill>
                  <a:schemeClr val="tx1"/>
                </a:solidFill>
                <a:effectLst/>
                <a:latin typeface="+mn-lt"/>
                <a:ea typeface="+mn-ea"/>
                <a:cs typeface="+mn-cs"/>
              </a:rPr>
              <a:t>, </a:t>
            </a:r>
            <a:r>
              <a:rPr lang="vi-VN" sz="1200" kern="1200" err="1">
                <a:solidFill>
                  <a:schemeClr val="tx1"/>
                </a:solidFill>
                <a:effectLst/>
                <a:latin typeface="+mn-lt"/>
                <a:ea typeface="+mn-ea"/>
                <a:cs typeface="+mn-cs"/>
              </a:rPr>
              <a:t>et</a:t>
            </a:r>
            <a:r>
              <a:rPr lang="vi-VN" sz="1200" kern="1200">
                <a:solidFill>
                  <a:schemeClr val="tx1"/>
                </a:solidFill>
                <a:effectLst/>
                <a:latin typeface="+mn-lt"/>
                <a:ea typeface="+mn-ea"/>
                <a:cs typeface="+mn-cs"/>
              </a:rPr>
              <a:t> </a:t>
            </a:r>
            <a:r>
              <a:rPr lang="vi-VN" sz="1200" kern="1200" err="1">
                <a:solidFill>
                  <a:schemeClr val="tx1"/>
                </a:solidFill>
                <a:effectLst/>
                <a:latin typeface="+mn-lt"/>
                <a:ea typeface="+mn-ea"/>
                <a:cs typeface="+mn-cs"/>
              </a:rPr>
              <a:t>al</a:t>
            </a:r>
            <a:r>
              <a:rPr lang="vi-VN" sz="1200" kern="1200">
                <a:solidFill>
                  <a:schemeClr val="tx1"/>
                </a:solidFill>
                <a:effectLst/>
                <a:latin typeface="+mn-lt"/>
                <a:ea typeface="+mn-ea"/>
                <a:cs typeface="+mn-cs"/>
              </a:rPr>
              <a:t>., 2020). Tuy nhiên, mô hình YOLOv5 của ông đã gây ra nhiều tranh cãi trong cộng đồng thị giác máy tính vì tên gọi và những cải tiến của nó.</a:t>
            </a:r>
            <a:endParaRPr lang="en-VN"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Mặc dù được phát hành sau YOLOv4 một tháng, thời gian bắt đầu nghiên cứu YOLOv4 và YOLOv5 đã khá gần (tháng 3 - tháng 4 năm 2020). Để tránh va chạm, </a:t>
            </a:r>
            <a:r>
              <a:rPr lang="vi-VN" sz="1200" kern="1200" err="1">
                <a:solidFill>
                  <a:schemeClr val="tx1"/>
                </a:solidFill>
                <a:effectLst/>
                <a:latin typeface="+mn-lt"/>
                <a:ea typeface="+mn-ea"/>
                <a:cs typeface="+mn-cs"/>
              </a:rPr>
              <a:t>Glenn</a:t>
            </a:r>
            <a:r>
              <a:rPr lang="vi-VN" sz="1200" kern="1200">
                <a:solidFill>
                  <a:schemeClr val="tx1"/>
                </a:solidFill>
                <a:effectLst/>
                <a:latin typeface="+mn-lt"/>
                <a:ea typeface="+mn-ea"/>
                <a:cs typeface="+mn-cs"/>
              </a:rPr>
              <a:t> quyết định đặt tên cho phiên bản YOLO của mình là YOLOv5. Vì vậy, về cơ bản, cả hai nhà nghiên cứu đều áp dụng những sáng tạo tiên tiến nhất trong lĩnh vực thị giác máy tính vào thời điểm đó. Điều đó làm cho kiến ​​trúc của YOLOv4 và YOLOv5 rất giống nhau và nó khiến nhiều người không hài lòng với cái tên YOLOv5 (thế hệ thứ 5 của YOLO) khi nó không chứa đựng nhiều cải tiến vượt trội so với phiên bản YOLOv4 trước đó. Bên cạnh đó, </a:t>
            </a:r>
            <a:r>
              <a:rPr lang="vi-VN" sz="1200" kern="1200" err="1">
                <a:solidFill>
                  <a:schemeClr val="tx1"/>
                </a:solidFill>
                <a:effectLst/>
                <a:latin typeface="+mn-lt"/>
                <a:ea typeface="+mn-ea"/>
                <a:cs typeface="+mn-cs"/>
              </a:rPr>
              <a:t>Glenn</a:t>
            </a:r>
            <a:r>
              <a:rPr lang="vi-VN" sz="1200" kern="1200">
                <a:solidFill>
                  <a:schemeClr val="tx1"/>
                </a:solidFill>
                <a:effectLst/>
                <a:latin typeface="+mn-lt"/>
                <a:ea typeface="+mn-ea"/>
                <a:cs typeface="+mn-cs"/>
              </a:rPr>
              <a:t> đã không công bố bất kỳ bài báo nào cho YOLOv5, khiến nhiều người nghi ngờ hơn về YOLOv5.</a:t>
            </a:r>
            <a:endParaRPr lang="en-VN"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Tuy nhiên, YOLOv5 sở hữu lợi thế về kỹ thuật. YOLOv5 được viết bằng ngôn ngữ lập trình </a:t>
            </a:r>
            <a:r>
              <a:rPr lang="vi-VN" sz="1200" kern="1200" err="1">
                <a:solidFill>
                  <a:schemeClr val="tx1"/>
                </a:solidFill>
                <a:effectLst/>
                <a:latin typeface="+mn-lt"/>
                <a:ea typeface="+mn-ea"/>
                <a:cs typeface="+mn-cs"/>
              </a:rPr>
              <a:t>Python</a:t>
            </a:r>
            <a:r>
              <a:rPr lang="vi-VN" sz="1200" kern="1200">
                <a:solidFill>
                  <a:schemeClr val="tx1"/>
                </a:solidFill>
                <a:effectLst/>
                <a:latin typeface="+mn-lt"/>
                <a:ea typeface="+mn-ea"/>
                <a:cs typeface="+mn-cs"/>
              </a:rPr>
              <a:t> thay vì C như các phiên bản trước. Điều đó làm cho việc cài đặt và tích hợp trên các thiết bị </a:t>
            </a:r>
            <a:r>
              <a:rPr lang="vi-VN" sz="1200" kern="1200" err="1">
                <a:solidFill>
                  <a:schemeClr val="tx1"/>
                </a:solidFill>
                <a:effectLst/>
                <a:latin typeface="+mn-lt"/>
                <a:ea typeface="+mn-ea"/>
                <a:cs typeface="+mn-cs"/>
              </a:rPr>
              <a:t>IoT</a:t>
            </a:r>
            <a:r>
              <a:rPr lang="vi-VN" sz="1200" kern="1200">
                <a:solidFill>
                  <a:schemeClr val="tx1"/>
                </a:solidFill>
                <a:effectLst/>
                <a:latin typeface="+mn-lt"/>
                <a:ea typeface="+mn-ea"/>
                <a:cs typeface="+mn-cs"/>
              </a:rPr>
              <a:t> dễ dàng hơn. Ngoài ra, cộng đồng </a:t>
            </a:r>
            <a:r>
              <a:rPr lang="vi-VN" sz="1200" kern="1200" err="1">
                <a:solidFill>
                  <a:schemeClr val="tx1"/>
                </a:solidFill>
                <a:effectLst/>
                <a:latin typeface="+mn-lt"/>
                <a:ea typeface="+mn-ea"/>
                <a:cs typeface="+mn-cs"/>
              </a:rPr>
              <a:t>PyTorch</a:t>
            </a:r>
            <a:r>
              <a:rPr lang="vi-VN" sz="1200" kern="1200">
                <a:solidFill>
                  <a:schemeClr val="tx1"/>
                </a:solidFill>
                <a:effectLst/>
                <a:latin typeface="+mn-lt"/>
                <a:ea typeface="+mn-ea"/>
                <a:cs typeface="+mn-cs"/>
              </a:rPr>
              <a:t> cũng lớn hơn cộng đồng </a:t>
            </a:r>
            <a:r>
              <a:rPr lang="vi-VN" sz="1200" kern="1200" err="1">
                <a:solidFill>
                  <a:schemeClr val="tx1"/>
                </a:solidFill>
                <a:effectLst/>
                <a:latin typeface="+mn-lt"/>
                <a:ea typeface="+mn-ea"/>
                <a:cs typeface="+mn-cs"/>
              </a:rPr>
              <a:t>Darknet</a:t>
            </a:r>
            <a:r>
              <a:rPr lang="vi-VN" sz="1200" kern="1200">
                <a:solidFill>
                  <a:schemeClr val="tx1"/>
                </a:solidFill>
                <a:effectLst/>
                <a:latin typeface="+mn-lt"/>
                <a:ea typeface="+mn-ea"/>
                <a:cs typeface="+mn-cs"/>
              </a:rPr>
              <a:t>, đồng nghĩa với việc </a:t>
            </a:r>
            <a:r>
              <a:rPr lang="vi-VN" sz="1200" kern="1200" err="1">
                <a:solidFill>
                  <a:schemeClr val="tx1"/>
                </a:solidFill>
                <a:effectLst/>
                <a:latin typeface="+mn-lt"/>
                <a:ea typeface="+mn-ea"/>
                <a:cs typeface="+mn-cs"/>
              </a:rPr>
              <a:t>PyTorch</a:t>
            </a:r>
            <a:r>
              <a:rPr lang="vi-VN" sz="1200" kern="1200">
                <a:solidFill>
                  <a:schemeClr val="tx1"/>
                </a:solidFill>
                <a:effectLst/>
                <a:latin typeface="+mn-lt"/>
                <a:ea typeface="+mn-ea"/>
                <a:cs typeface="+mn-cs"/>
              </a:rPr>
              <a:t> sẽ nhận được nhiều đóng góp và tiềm năng phát triển hơn trong tương lai. Do được viết bằng 2 ngôn ngữ khác nhau trên 2 </a:t>
            </a:r>
            <a:r>
              <a:rPr lang="vi-VN" sz="1200" kern="1200" err="1">
                <a:solidFill>
                  <a:schemeClr val="tx1"/>
                </a:solidFill>
                <a:effectLst/>
                <a:latin typeface="+mn-lt"/>
                <a:ea typeface="+mn-ea"/>
                <a:cs typeface="+mn-cs"/>
              </a:rPr>
              <a:t>framework</a:t>
            </a:r>
            <a:r>
              <a:rPr lang="vi-VN" sz="1200" kern="1200">
                <a:solidFill>
                  <a:schemeClr val="tx1"/>
                </a:solidFill>
                <a:effectLst/>
                <a:latin typeface="+mn-lt"/>
                <a:ea typeface="+mn-ea"/>
                <a:cs typeface="+mn-cs"/>
              </a:rPr>
              <a:t> khác nhau nên so sánh</a:t>
            </a:r>
            <a:r>
              <a:rPr lang="en-VN" sz="1200" kern="1200">
                <a:solidFill>
                  <a:schemeClr val="tx1"/>
                </a:solidFill>
                <a:effectLst/>
                <a:latin typeface="+mn-lt"/>
                <a:ea typeface="+mn-ea"/>
                <a:cs typeface="+mn-cs"/>
              </a:rPr>
              <a:t> </a:t>
            </a:r>
            <a:r>
              <a:rPr lang="vi-VN" sz="1200" kern="1200">
                <a:solidFill>
                  <a:schemeClr val="tx1"/>
                </a:solidFill>
                <a:effectLst/>
                <a:latin typeface="+mn-lt"/>
                <a:ea typeface="+mn-ea"/>
                <a:cs typeface="+mn-cs"/>
              </a:rPr>
              <a:t>hiệu suất giữa YOLOv4 và YOLOv5 rất khó chính xác. Nhưng sau một thời gian, YOLOv5 đã chứng tỏ hiệu suất cao hơn YOLOv4 trong một số hoàn cảnh nhất định và phần nào tạo được niềm tin trong cộng đồng thị giác máy tính bên cạnh YOLOv4.</a:t>
            </a:r>
          </a:p>
          <a:p>
            <a:endParaRPr lang="vi-VN"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1. Pytorch</a:t>
            </a:r>
          </a:p>
          <a:p>
            <a:r>
              <a:rPr lang="vi-VN" sz="1200" b="0" i="0" kern="1200">
                <a:solidFill>
                  <a:schemeClr val="tx1"/>
                </a:solidFill>
                <a:effectLst/>
                <a:latin typeface="+mn-lt"/>
                <a:ea typeface="+mn-ea"/>
                <a:cs typeface="+mn-cs"/>
              </a:rPr>
              <a:t>Để hiểu được </a:t>
            </a:r>
            <a:r>
              <a:rPr lang="vi-VN" sz="1200" b="1" i="0" kern="1200">
                <a:solidFill>
                  <a:schemeClr val="tx1"/>
                </a:solidFill>
                <a:effectLst/>
                <a:latin typeface="+mn-lt"/>
                <a:ea typeface="+mn-ea"/>
                <a:cs typeface="+mn-cs"/>
              </a:rPr>
              <a:t>Pytorch là gì</a:t>
            </a:r>
            <a:r>
              <a:rPr lang="vi-VN" sz="1200" b="0" i="0" kern="1200">
                <a:solidFill>
                  <a:schemeClr val="tx1"/>
                </a:solidFill>
                <a:effectLst/>
                <a:latin typeface="+mn-lt"/>
                <a:ea typeface="+mn-ea"/>
                <a:cs typeface="+mn-cs"/>
              </a:rPr>
              <a:t>, đầu tiên bạn phải biết khái niệm Framework trong lĩnh vực phần mềm. </a:t>
            </a:r>
            <a:r>
              <a:rPr lang="vi-VN" sz="1200" b="1" i="0" kern="1200">
                <a:solidFill>
                  <a:schemeClr val="tx1"/>
                </a:solidFill>
                <a:effectLst/>
                <a:latin typeface="+mn-lt"/>
                <a:ea typeface="+mn-ea"/>
                <a:cs typeface="+mn-cs"/>
              </a:rPr>
              <a:t>Framework</a:t>
            </a:r>
            <a:r>
              <a:rPr lang="vi-VN" sz="1200" b="0" i="0" kern="1200">
                <a:solidFill>
                  <a:schemeClr val="tx1"/>
                </a:solidFill>
                <a:effectLst/>
                <a:latin typeface="+mn-lt"/>
                <a:ea typeface="+mn-ea"/>
                <a:cs typeface="+mn-cs"/>
              </a:rPr>
              <a:t> là thuật ngữ Tiếng anh mang nghĩa “</a:t>
            </a:r>
            <a:r>
              <a:rPr lang="vi-VN" sz="1200" b="1" i="0" kern="1200">
                <a:solidFill>
                  <a:schemeClr val="tx1"/>
                </a:solidFill>
                <a:effectLst/>
                <a:latin typeface="+mn-lt"/>
                <a:ea typeface="+mn-ea"/>
                <a:cs typeface="+mn-cs"/>
              </a:rPr>
              <a:t>bộ khung</a:t>
            </a:r>
            <a:r>
              <a:rPr lang="vi-VN" sz="1200" b="0" i="0" kern="1200">
                <a:solidFill>
                  <a:schemeClr val="tx1"/>
                </a:solidFill>
                <a:effectLst/>
                <a:latin typeface="+mn-lt"/>
                <a:ea typeface="+mn-ea"/>
                <a:cs typeface="+mn-cs"/>
              </a:rPr>
              <a:t>”. Nó là những đoạn code chức năng cơ bản được các nhà lập trình viết sẵn, tạo nên một tập hợp các thư viện lập trình, thư viện phần mềm, các trình biên dịch, diễn dịch và cả API nữa cung cấp các tiện ích cơ bản giúp lập trình viên thuận tiện và nhanh chóng hơn trong việc xây dựng các phần mềm ứng dụng. Framework ra đời giúp cho nhà lập trình giải quyết được rất nhiều vấn đề từ lập trình nói chung đến lập trình web, app cụ thể nói riêng.</a:t>
            </a:r>
          </a:p>
          <a:p>
            <a:r>
              <a:rPr lang="vi-VN" sz="1200" b="0" i="0" kern="1200">
                <a:solidFill>
                  <a:schemeClr val="tx1"/>
                </a:solidFill>
                <a:effectLst/>
                <a:latin typeface="+mn-lt"/>
                <a:ea typeface="+mn-ea"/>
                <a:cs typeface="+mn-cs"/>
              </a:rPr>
              <a:t>Một cách đơn giản và dễ hiểu hơn, hãy tưởng tượng framework là một khung nhà thô đã được làm sẵn trên một nền móng cơ bản và vững chắc, còn bạn chính là những kỹ sư, việc xây dựng và thiết kế nội thất cho căn nhà như thế nào phụ thuộc hoàn toàn vào chúng ta.</a:t>
            </a:r>
          </a:p>
          <a:p>
            <a:r>
              <a:rPr lang="vi-VN" sz="1200" b="0" i="0" kern="1200">
                <a:solidFill>
                  <a:schemeClr val="tx1"/>
                </a:solidFill>
                <a:effectLst/>
                <a:latin typeface="+mn-lt"/>
                <a:ea typeface="+mn-ea"/>
                <a:cs typeface="+mn-cs"/>
              </a:rPr>
              <a:t>Pytorch chính là một </a:t>
            </a:r>
            <a:r>
              <a:rPr lang="vi-VN" sz="1200" b="1" i="0" kern="1200">
                <a:solidFill>
                  <a:schemeClr val="tx1"/>
                </a:solidFill>
                <a:effectLst/>
                <a:latin typeface="+mn-lt"/>
                <a:ea typeface="+mn-ea"/>
                <a:cs typeface="+mn-cs"/>
              </a:rPr>
              <a:t>framework hỗ trợ </a:t>
            </a:r>
            <a:r>
              <a:rPr lang="vi-VN" sz="1200" b="1" i="0" u="none" strike="noStrike" kern="1200">
                <a:solidFill>
                  <a:schemeClr val="tx1"/>
                </a:solidFill>
                <a:effectLst/>
                <a:latin typeface="+mn-lt"/>
                <a:ea typeface="+mn-ea"/>
                <a:cs typeface="+mn-cs"/>
                <a:hlinkClick r:id="rId3"/>
              </a:rPr>
              <a:t>Deep Learning</a:t>
            </a:r>
            <a:r>
              <a:rPr lang="vi-VN" sz="1200" b="1" i="0" kern="1200">
                <a:solidFill>
                  <a:schemeClr val="tx1"/>
                </a:solidFill>
                <a:effectLst/>
                <a:latin typeface="+mn-lt"/>
                <a:ea typeface="+mn-ea"/>
                <a:cs typeface="+mn-cs"/>
              </a:rPr>
              <a:t> </a:t>
            </a:r>
            <a:r>
              <a:rPr lang="vi-VN" sz="1200" b="0" i="0" kern="1200">
                <a:solidFill>
                  <a:schemeClr val="tx1"/>
                </a:solidFill>
                <a:effectLst/>
                <a:latin typeface="+mn-lt"/>
                <a:ea typeface="+mn-ea"/>
                <a:cs typeface="+mn-cs"/>
              </a:rPr>
              <a:t>được phát triển bởi </a:t>
            </a:r>
            <a:r>
              <a:rPr lang="vi-VN" sz="1200" b="1" i="0" kern="1200">
                <a:solidFill>
                  <a:schemeClr val="tx1"/>
                </a:solidFill>
                <a:effectLst/>
                <a:latin typeface="+mn-lt"/>
                <a:ea typeface="+mn-ea"/>
                <a:cs typeface="+mn-cs"/>
              </a:rPr>
              <a:t>Facebook</a:t>
            </a:r>
            <a:r>
              <a:rPr lang="vi-VN" sz="1200" b="0" i="0" kern="1200">
                <a:solidFill>
                  <a:schemeClr val="tx1"/>
                </a:solidFill>
                <a:effectLst/>
                <a:latin typeface="+mn-lt"/>
                <a:ea typeface="+mn-ea"/>
                <a:cs typeface="+mn-cs"/>
              </a:rPr>
              <a:t>. (Bên cạnh Amazon, Google hay Apple, Facebook được biết đến là đơn vị công nghệ đầu tư rất nhiều nguồn lực cho việc phát triển trí tuệ nhân tạo).</a:t>
            </a:r>
          </a:p>
          <a:p>
            <a:endParaRPr lang="vi-VN" sz="1200" b="0" i="0" kern="1200">
              <a:solidFill>
                <a:schemeClr val="tx1"/>
              </a:solidFill>
              <a:effectLst/>
              <a:latin typeface="+mn-lt"/>
              <a:ea typeface="+mn-ea"/>
              <a:cs typeface="+mn-cs"/>
            </a:endParaRPr>
          </a:p>
          <a:p>
            <a:endParaRPr lang="en-VN" sz="1200" kern="1200">
              <a:solidFill>
                <a:schemeClr val="tx1"/>
              </a:solidFill>
              <a:effectLst/>
              <a:latin typeface="+mn-lt"/>
              <a:ea typeface="+mn-ea"/>
              <a:cs typeface="+mn-cs"/>
            </a:endParaRPr>
          </a:p>
          <a:p>
            <a:endParaRPr lang="en-VN"/>
          </a:p>
        </p:txBody>
      </p:sp>
      <p:sp>
        <p:nvSpPr>
          <p:cNvPr id="4" name="Slide Number Placeholder 3"/>
          <p:cNvSpPr>
            <a:spLocks noGrp="1"/>
          </p:cNvSpPr>
          <p:nvPr>
            <p:ph type="sldNum" sz="quarter" idx="5"/>
          </p:nvPr>
        </p:nvSpPr>
        <p:spPr/>
        <p:txBody>
          <a:bodyPr/>
          <a:lstStyle/>
          <a:p>
            <a:fld id="{8728D9FA-36F7-4200-8E9C-157BFB4AF283}" type="slidenum">
              <a:rPr lang="vi-VN" smtClean="0"/>
              <a:t>31</a:t>
            </a:fld>
            <a:endParaRPr lang="vi-VN"/>
          </a:p>
        </p:txBody>
      </p:sp>
    </p:spTree>
    <p:extLst>
      <p:ext uri="{BB962C8B-B14F-4D97-AF65-F5344CB8AC3E}">
        <p14:creationId xmlns:p14="http://schemas.microsoft.com/office/powerpoint/2010/main" val="246625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a:solidFill>
                  <a:schemeClr val="tx1"/>
                </a:solidFill>
                <a:effectLst/>
                <a:latin typeface="+mn-lt"/>
                <a:ea typeface="+mn-ea"/>
                <a:cs typeface="+mn-cs"/>
              </a:rPr>
              <a:t>Về độ phức tạp: 5n &lt; 5s &lt; 5m &lt; 5l &lt;5x .</a:t>
            </a:r>
          </a:p>
          <a:p>
            <a:pPr fontAlgn="base"/>
            <a:r>
              <a:rPr lang="en-US" sz="1200" b="0" i="0" kern="1200">
                <a:solidFill>
                  <a:schemeClr val="tx1"/>
                </a:solidFill>
                <a:effectLst/>
                <a:latin typeface="+mn-lt"/>
                <a:ea typeface="+mn-ea"/>
                <a:cs typeface="+mn-cs"/>
              </a:rPr>
              <a:t>Về thời gian xử lý: 5n (xử lý nhanh nhất) &lt; 5s &lt; 5m &lt; 5l &lt;5x ( xử lý chậm nhất).</a:t>
            </a:r>
          </a:p>
          <a:p>
            <a:pPr fontAlgn="base"/>
            <a:r>
              <a:rPr lang="en-US" sz="1200" b="0" i="0" kern="1200">
                <a:solidFill>
                  <a:schemeClr val="tx1"/>
                </a:solidFill>
                <a:effectLst/>
                <a:latin typeface="+mn-lt"/>
                <a:ea typeface="+mn-ea"/>
                <a:cs typeface="+mn-cs"/>
              </a:rPr>
              <a:t>Về độ chính xác: 5n (độ chính xác thấp nhất) &lt; 5s &lt; 5m &lt; 5l &lt; 5x ( chính xác cao nhất).</a:t>
            </a:r>
          </a:p>
          <a:p>
            <a:endParaRPr lang="en-VN"/>
          </a:p>
          <a:p>
            <a:r>
              <a:rPr lang="en-VN"/>
              <a:t>Nó được sắp xếp tăng dần theo độ phức tạp, time xử lý và độ chính xác. Hay </a:t>
            </a:r>
          </a:p>
        </p:txBody>
      </p:sp>
      <p:sp>
        <p:nvSpPr>
          <p:cNvPr id="4" name="Slide Number Placeholder 3"/>
          <p:cNvSpPr>
            <a:spLocks noGrp="1"/>
          </p:cNvSpPr>
          <p:nvPr>
            <p:ph type="sldNum" sz="quarter" idx="5"/>
          </p:nvPr>
        </p:nvSpPr>
        <p:spPr/>
        <p:txBody>
          <a:bodyPr/>
          <a:lstStyle/>
          <a:p>
            <a:fld id="{8728D9FA-36F7-4200-8E9C-157BFB4AF283}" type="slidenum">
              <a:rPr lang="vi-VN" smtClean="0"/>
              <a:t>32</a:t>
            </a:fld>
            <a:endParaRPr lang="vi-VN"/>
          </a:p>
        </p:txBody>
      </p:sp>
    </p:spTree>
    <p:extLst>
      <p:ext uri="{BB962C8B-B14F-4D97-AF65-F5344CB8AC3E}">
        <p14:creationId xmlns:p14="http://schemas.microsoft.com/office/powerpoint/2010/main" val="1670682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4E26052-1801-4248-A4A1-36AF0ACE224F}"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B4DDDF-0B64-46C7-B2D7-F7A82C6D7A45}"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3E7AE1-2548-46B6-9EF4-B2873FB8589B}"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55A7B-A23B-42CC-B4F3-0980991A27A7}"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FD9039-C338-4759-A766-FF70B44044D0}" type="datetime1">
              <a:rPr lang="en-US" smtClean="0"/>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A8B39C-1124-41FC-AF9D-B6ED45AC5ADE}" type="datetime1">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07B379-65F6-4FC3-A7E1-7A832CF83ABC}" type="datetime1">
              <a:rPr lang="en-US" smtClean="0"/>
              <a:t>7/4/2022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65A360-07DB-4CF2-B2E5-73BCA6722B25}" type="datetime1">
              <a:rPr lang="en-US" smtClean="0"/>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6E9C42-5CF8-4D30-9D53-87AE2838B30E}" type="datetime1">
              <a:rPr lang="en-US" smtClean="0"/>
              <a:t>7/4/2022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077200" y="9715500"/>
            <a:ext cx="2133600" cy="365125"/>
          </a:xfrm>
        </p:spPr>
        <p:txBody>
          <a:bodyPr/>
          <a:lstStyle>
            <a:lvl1pPr algn="ctr">
              <a:defRPr sz="2800" b="1"/>
            </a:lvl1pPr>
          </a:lstStyle>
          <a:p>
            <a:r>
              <a:rPr lang="en-US"/>
              <a:t>Trang </a:t>
            </a:r>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FE26E6-E30C-4FF8-97BD-49F8F6049DB9}" type="datetime1">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D3070C-57F7-483E-A303-3CD97C210DCD}" type="datetime1">
              <a:rPr lang="en-US" smtClean="0"/>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591A26-96BC-4922-BDC2-D3782A62E155}" type="datetime1">
              <a:rPr lang="en-US" smtClean="0"/>
              <a:t>7/4/2022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sv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sv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10" Type="http://schemas.openxmlformats.org/officeDocument/2006/relationships/image" Target="../media/image44.png"/><Relationship Id="rId4" Type="http://schemas.openxmlformats.org/officeDocument/2006/relationships/image" Target="../media/image3.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sv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2.svg"/><Relationship Id="rId7"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svg"/><Relationship Id="rId10" Type="http://schemas.openxmlformats.org/officeDocument/2006/relationships/image" Target="../media/image53.jpeg"/><Relationship Id="rId4" Type="http://schemas.openxmlformats.org/officeDocument/2006/relationships/image" Target="../media/image3.png"/><Relationship Id="rId9" Type="http://schemas.openxmlformats.org/officeDocument/2006/relationships/image" Target="../media/image52.jpe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5.sv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2.svg"/><Relationship Id="rId7" Type="http://schemas.openxmlformats.org/officeDocument/2006/relationships/image" Target="../media/image58.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4.svg"/><Relationship Id="rId10" Type="http://schemas.openxmlformats.org/officeDocument/2006/relationships/image" Target="../media/image61.jpeg"/><Relationship Id="rId4" Type="http://schemas.openxmlformats.org/officeDocument/2006/relationships/image" Target="../media/image3.png"/><Relationship Id="rId9" Type="http://schemas.openxmlformats.org/officeDocument/2006/relationships/image" Target="../media/image60.jpeg"/></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sv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35.sv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svg"/><Relationship Id="rId7"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svg"/><Relationship Id="rId7"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2.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7.png"/></Relationships>
</file>

<file path=ppt/slides/_rels/slide3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84.png"/></Relationships>
</file>

<file path=ppt/slides/_rels/slide3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png"/><Relationship Id="rId7"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6.png"/><Relationship Id="rId4" Type="http://schemas.openxmlformats.org/officeDocument/2006/relationships/image" Target="../media/image4.svg"/><Relationship Id="rId9" Type="http://schemas.openxmlformats.org/officeDocument/2006/relationships/image" Target="../media/image95.png"/></Relationships>
</file>

<file path=ppt/slides/_rels/slide4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4.sv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4.sv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20.xml"/><Relationship Id="rId9"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4.sv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05.svg"/><Relationship Id="rId7" Type="http://schemas.openxmlformats.org/officeDocument/2006/relationships/image" Target="../media/image107.sv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4.sv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hyperlink" Target="https://medium.com/analytics-vidhya/yolov4-vs-yolov4-tiny-97932b6ec8ec" TargetMode="External"/><Relationship Id="rId3" Type="http://schemas.openxmlformats.org/officeDocument/2006/relationships/image" Target="../media/image35.svg"/><Relationship Id="rId7" Type="http://schemas.openxmlformats.org/officeDocument/2006/relationships/hyperlink" Target="https://devai.info/?s=yolo" TargetMode="External"/><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hyperlink" Target="https://miai.vn/2020/05/25/yolo-series-train-yolo-v4-train-tren-colab-chi-tiet-va-day-du-a-z/" TargetMode="External"/><Relationship Id="rId11" Type="http://schemas.openxmlformats.org/officeDocument/2006/relationships/hyperlink" Target="https://devai.info/2020/12/17/tim-hieu-mapmean-average-precision-danh-gia-mo-hinh-object-detection-su-dung-yolov4/" TargetMode="External"/><Relationship Id="rId5" Type="http://schemas.openxmlformats.org/officeDocument/2006/relationships/hyperlink" Target="https://towardsdatascience.com/mask-detection-using-yolov5-ae40979227a6" TargetMode="External"/><Relationship Id="rId10" Type="http://schemas.openxmlformats.org/officeDocument/2006/relationships/hyperlink" Target="https://github.com/ultralytics/yolov5" TargetMode="External"/><Relationship Id="rId4" Type="http://schemas.openxmlformats.org/officeDocument/2006/relationships/hyperlink" Target="https://blog.roboflow.com/yolov5-improvements-and-evaluation/" TargetMode="External"/><Relationship Id="rId9" Type="http://schemas.openxmlformats.org/officeDocument/2006/relationships/hyperlink" Target="https://www.researchgate.net/publication/350540629_Short_Communication_Detecting_Heavy_Goods_Vehicles_in_Rest_Areas_in_Winter_Conditions_Using_YOLOv5"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3043548" y="-1135104"/>
            <a:ext cx="6808222" cy="4864784"/>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49944" y="8291863"/>
            <a:ext cx="6256396" cy="4470480"/>
          </a:xfrm>
          <a:prstGeom prst="rect">
            <a:avLst/>
          </a:prstGeom>
        </p:spPr>
      </p:pic>
      <p:grpSp>
        <p:nvGrpSpPr>
          <p:cNvPr id="4" name="Group 4"/>
          <p:cNvGrpSpPr/>
          <p:nvPr/>
        </p:nvGrpSpPr>
        <p:grpSpPr>
          <a:xfrm>
            <a:off x="10920539" y="7119197"/>
            <a:ext cx="4226784" cy="1732471"/>
            <a:chOff x="0" y="0"/>
            <a:chExt cx="5635711" cy="2309961"/>
          </a:xfrm>
        </p:grpSpPr>
        <p:sp>
          <p:nvSpPr>
            <p:cNvPr id="5" name="AutoShape 5"/>
            <p:cNvSpPr/>
            <p:nvPr/>
          </p:nvSpPr>
          <p:spPr>
            <a:xfrm>
              <a:off x="0" y="0"/>
              <a:ext cx="5635711" cy="2309961"/>
            </a:xfrm>
            <a:prstGeom prst="rect">
              <a:avLst/>
            </a:prstGeom>
            <a:solidFill>
              <a:srgbClr val="407BFF"/>
            </a:solidFill>
          </p:spPr>
        </p:sp>
        <p:sp>
          <p:nvSpPr>
            <p:cNvPr id="6" name="TextBox 6"/>
            <p:cNvSpPr txBox="1"/>
            <p:nvPr/>
          </p:nvSpPr>
          <p:spPr>
            <a:xfrm>
              <a:off x="0" y="189704"/>
              <a:ext cx="5501849" cy="2018877"/>
            </a:xfrm>
            <a:prstGeom prst="rect">
              <a:avLst/>
            </a:prstGeom>
          </p:spPr>
          <p:txBody>
            <a:bodyPr lIns="0" tIns="0" rIns="0" bIns="0" rtlCol="0" anchor="t">
              <a:spAutoFit/>
            </a:bodyPr>
            <a:lstStyle/>
            <a:p>
              <a:pPr algn="ctr">
                <a:lnSpc>
                  <a:spcPts val="2469"/>
                </a:lnSpc>
              </a:pPr>
              <a:r>
                <a:rPr lang="en-US" sz="1899" spc="56">
                  <a:solidFill>
                    <a:srgbClr val="FFFFFF"/>
                  </a:solidFill>
                  <a:latin typeface="Poppins Medium"/>
                </a:rPr>
                <a:t>Sinh viên thực hiện:</a:t>
              </a:r>
            </a:p>
            <a:p>
              <a:pPr algn="ctr">
                <a:lnSpc>
                  <a:spcPts val="2469"/>
                </a:lnSpc>
              </a:pPr>
              <a:r>
                <a:rPr lang="en-US" sz="1899" spc="56">
                  <a:solidFill>
                    <a:srgbClr val="FFFFFF"/>
                  </a:solidFill>
                  <a:latin typeface="Poppins Medium"/>
                </a:rPr>
                <a:t>Tôn Anh Trúc - 20520944</a:t>
              </a:r>
            </a:p>
            <a:p>
              <a:pPr algn="ctr">
                <a:lnSpc>
                  <a:spcPts val="2469"/>
                </a:lnSpc>
              </a:pPr>
              <a:r>
                <a:rPr lang="en-US" sz="1899" spc="56">
                  <a:solidFill>
                    <a:srgbClr val="FFFFFF"/>
                  </a:solidFill>
                  <a:latin typeface="Poppins Medium"/>
                </a:rPr>
                <a:t>Lê Quang Hùng - 20521363</a:t>
              </a:r>
            </a:p>
            <a:p>
              <a:pPr algn="ctr">
                <a:lnSpc>
                  <a:spcPts val="2469"/>
                </a:lnSpc>
              </a:pPr>
              <a:endParaRPr lang="en-US" sz="1899" spc="56">
                <a:solidFill>
                  <a:srgbClr val="FFFFFF"/>
                </a:solidFill>
                <a:latin typeface="Poppins Medium"/>
              </a:endParaRPr>
            </a:p>
            <a:p>
              <a:pPr algn="ctr">
                <a:lnSpc>
                  <a:spcPts val="2470"/>
                </a:lnSpc>
              </a:pPr>
              <a:r>
                <a:rPr lang="en-US" sz="1900" spc="56">
                  <a:solidFill>
                    <a:srgbClr val="FFFFFF"/>
                  </a:solidFill>
                  <a:latin typeface="Poppins Medium"/>
                </a:rPr>
                <a:t>GVHD: TS. Mai Tiến Dũng </a:t>
              </a:r>
            </a:p>
          </p:txBody>
        </p:sp>
      </p:grpSp>
      <p:grpSp>
        <p:nvGrpSpPr>
          <p:cNvPr id="7" name="Group 7"/>
          <p:cNvGrpSpPr/>
          <p:nvPr/>
        </p:nvGrpSpPr>
        <p:grpSpPr>
          <a:xfrm>
            <a:off x="16600180" y="1028700"/>
            <a:ext cx="657647" cy="660594"/>
            <a:chOff x="1965" y="0"/>
            <a:chExt cx="876862" cy="880792"/>
          </a:xfrm>
        </p:grpSpPr>
        <p:grpSp>
          <p:nvGrpSpPr>
            <p:cNvPr id="8" name="Group 8"/>
            <p:cNvGrpSpPr/>
            <p:nvPr/>
          </p:nvGrpSpPr>
          <p:grpSpPr>
            <a:xfrm>
              <a:off x="1965" y="0"/>
              <a:ext cx="876862" cy="880792"/>
              <a:chOff x="14167" y="0"/>
              <a:chExt cx="6321665"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63873" y="3011015"/>
            <a:ext cx="6256706" cy="5016740"/>
          </a:xfrm>
          <a:prstGeom prst="rect">
            <a:avLst/>
          </a:prstGeom>
        </p:spPr>
      </p:pic>
      <p:sp>
        <p:nvSpPr>
          <p:cNvPr id="12" name="TextBox 12"/>
          <p:cNvSpPr txBox="1"/>
          <p:nvPr/>
        </p:nvSpPr>
        <p:spPr>
          <a:xfrm>
            <a:off x="9078931" y="3109898"/>
            <a:ext cx="7850072" cy="3732535"/>
          </a:xfrm>
          <a:prstGeom prst="rect">
            <a:avLst/>
          </a:prstGeom>
        </p:spPr>
        <p:txBody>
          <a:bodyPr lIns="0" tIns="0" rIns="0" bIns="0" rtlCol="0" anchor="t">
            <a:spAutoFit/>
          </a:bodyPr>
          <a:lstStyle/>
          <a:p>
            <a:pPr algn="ctr">
              <a:lnSpc>
                <a:spcPts val="9790"/>
              </a:lnSpc>
            </a:pPr>
            <a:r>
              <a:rPr lang="en-US" sz="8900">
                <a:solidFill>
                  <a:srgbClr val="2F2535"/>
                </a:solidFill>
                <a:latin typeface="Muli Black Bold"/>
              </a:rPr>
              <a:t>NHẬN DIỆN NGƯỜI ĐEO KHẨU TRANG</a:t>
            </a:r>
          </a:p>
        </p:txBody>
      </p:sp>
      <p:sp>
        <p:nvSpPr>
          <p:cNvPr id="13" name="TextBox 13"/>
          <p:cNvSpPr txBox="1"/>
          <p:nvPr/>
        </p:nvSpPr>
        <p:spPr>
          <a:xfrm>
            <a:off x="9597839" y="2206152"/>
            <a:ext cx="6872184" cy="438150"/>
          </a:xfrm>
          <a:prstGeom prst="rect">
            <a:avLst/>
          </a:prstGeom>
        </p:spPr>
        <p:txBody>
          <a:bodyPr lIns="0" tIns="0" rIns="0" bIns="0" rtlCol="0" anchor="t">
            <a:spAutoFit/>
          </a:bodyPr>
          <a:lstStyle/>
          <a:p>
            <a:pPr>
              <a:lnSpc>
                <a:spcPts val="3300"/>
              </a:lnSpc>
            </a:pPr>
            <a:r>
              <a:rPr lang="en-US" sz="3000" spc="60">
                <a:solidFill>
                  <a:srgbClr val="407BFF"/>
                </a:solidFill>
                <a:latin typeface="Cabin Regular"/>
              </a:rPr>
              <a:t>ĐỒ ÁN NHẬP MÔN THỊ GIÁC MÁY TÍNH</a:t>
            </a:r>
          </a:p>
        </p:txBody>
      </p:sp>
      <p:sp>
        <p:nvSpPr>
          <p:cNvPr id="14" name="TextBox 14"/>
          <p:cNvSpPr txBox="1"/>
          <p:nvPr/>
        </p:nvSpPr>
        <p:spPr>
          <a:xfrm>
            <a:off x="4012443" y="158912"/>
            <a:ext cx="10269072" cy="580390"/>
          </a:xfrm>
          <a:prstGeom prst="rect">
            <a:avLst/>
          </a:prstGeom>
        </p:spPr>
        <p:txBody>
          <a:bodyPr lIns="0" tIns="0" rIns="0" bIns="0" rtlCol="0" anchor="t">
            <a:spAutoFit/>
          </a:bodyPr>
          <a:lstStyle/>
          <a:p>
            <a:pPr algn="ctr">
              <a:lnSpc>
                <a:spcPts val="4759"/>
              </a:lnSpc>
            </a:pPr>
            <a:r>
              <a:rPr lang="en-US" sz="3399">
                <a:solidFill>
                  <a:srgbClr val="2F2535"/>
                </a:solidFill>
                <a:latin typeface="Cabin SemiBold Bold"/>
              </a:rPr>
              <a:t>Nhâp môn thị giác máy tính - CS231.M22.KHCL</a:t>
            </a:r>
          </a:p>
        </p:txBody>
      </p:sp>
      <p:sp>
        <p:nvSpPr>
          <p:cNvPr id="17" name="Slide Number Placeholder 16">
            <a:extLst>
              <a:ext uri="{FF2B5EF4-FFF2-40B4-BE49-F238E27FC236}">
                <a16:creationId xmlns:a16="http://schemas.microsoft.com/office/drawing/2014/main" id="{BDD146B9-4776-42B9-9C36-992875D6989C}"/>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14" name="TextBox 13">
            <a:extLst>
              <a:ext uri="{FF2B5EF4-FFF2-40B4-BE49-F238E27FC236}">
                <a16:creationId xmlns:a16="http://schemas.microsoft.com/office/drawing/2014/main" id="{8ADC9206-7438-8949-A367-47AE6C15BEC1}"/>
              </a:ext>
            </a:extLst>
          </p:cNvPr>
          <p:cNvSpPr txBox="1"/>
          <p:nvPr/>
        </p:nvSpPr>
        <p:spPr>
          <a:xfrm>
            <a:off x="18032186" y="5165271"/>
            <a:ext cx="184731" cy="369332"/>
          </a:xfrm>
          <a:prstGeom prst="rect">
            <a:avLst/>
          </a:prstGeom>
          <a:noFill/>
        </p:spPr>
        <p:txBody>
          <a:bodyPr wrap="none" rtlCol="0">
            <a:spAutoFit/>
          </a:bodyPr>
          <a:lstStyle/>
          <a:p>
            <a:endParaRPr lang="en-VN"/>
          </a:p>
        </p:txBody>
      </p:sp>
      <p:sp>
        <p:nvSpPr>
          <p:cNvPr id="15" name="TextBox 14">
            <a:extLst>
              <a:ext uri="{FF2B5EF4-FFF2-40B4-BE49-F238E27FC236}">
                <a16:creationId xmlns:a16="http://schemas.microsoft.com/office/drawing/2014/main" id="{EC1AAB5B-F220-F64B-A42B-869FA45507B6}"/>
              </a:ext>
            </a:extLst>
          </p:cNvPr>
          <p:cNvSpPr txBox="1"/>
          <p:nvPr/>
        </p:nvSpPr>
        <p:spPr>
          <a:xfrm>
            <a:off x="18184586" y="5317671"/>
            <a:ext cx="184731" cy="369332"/>
          </a:xfrm>
          <a:prstGeom prst="rect">
            <a:avLst/>
          </a:prstGeom>
          <a:noFill/>
        </p:spPr>
        <p:txBody>
          <a:bodyPr wrap="none" rtlCol="0">
            <a:spAutoFit/>
          </a:bodyPr>
          <a:lstStyle/>
          <a:p>
            <a:endParaRPr lang="en-VN"/>
          </a:p>
        </p:txBody>
      </p:sp>
      <p:sp>
        <p:nvSpPr>
          <p:cNvPr id="11" name="TextBox 10">
            <a:extLst>
              <a:ext uri="{FF2B5EF4-FFF2-40B4-BE49-F238E27FC236}">
                <a16:creationId xmlns:a16="http://schemas.microsoft.com/office/drawing/2014/main" id="{2B0B6D09-6209-1AD4-70B6-B60B5BA6D016}"/>
              </a:ext>
            </a:extLst>
          </p:cNvPr>
          <p:cNvSpPr txBox="1"/>
          <p:nvPr/>
        </p:nvSpPr>
        <p:spPr>
          <a:xfrm>
            <a:off x="494239" y="282605"/>
            <a:ext cx="14545233" cy="977896"/>
          </a:xfrm>
          <a:prstGeom prst="rect">
            <a:avLst/>
          </a:prstGeom>
        </p:spPr>
        <p:txBody>
          <a:bodyPr wrap="square" lIns="0" tIns="0" rIns="0" bIns="0" rtlCol="0" anchor="t">
            <a:spAutoFit/>
          </a:bodyPr>
          <a:lstStyle/>
          <a:p>
            <a:pPr>
              <a:lnSpc>
                <a:spcPts val="8250"/>
              </a:lnSpc>
            </a:pPr>
            <a:r>
              <a:rPr lang="en-US" sz="5000">
                <a:solidFill>
                  <a:srgbClr val="2F2535"/>
                </a:solidFill>
                <a:latin typeface="Poppins Bold Bold"/>
              </a:rPr>
              <a:t>Intersection over Union</a:t>
            </a:r>
          </a:p>
        </p:txBody>
      </p:sp>
      <p:pic>
        <p:nvPicPr>
          <p:cNvPr id="16" name="Picture 15" descr="A car parked in a parking lot&#10;&#10;Description automatically generated with low confidence">
            <a:extLst>
              <a:ext uri="{FF2B5EF4-FFF2-40B4-BE49-F238E27FC236}">
                <a16:creationId xmlns:a16="http://schemas.microsoft.com/office/drawing/2014/main" id="{3E32422A-9767-7C6C-CBBF-A787E17AD5DF}"/>
              </a:ext>
            </a:extLst>
          </p:cNvPr>
          <p:cNvPicPr>
            <a:picLocks noChangeAspect="1"/>
          </p:cNvPicPr>
          <p:nvPr/>
        </p:nvPicPr>
        <p:blipFill>
          <a:blip r:embed="rId7"/>
          <a:stretch>
            <a:fillRect/>
          </a:stretch>
        </p:blipFill>
        <p:spPr>
          <a:xfrm>
            <a:off x="8501142" y="2289332"/>
            <a:ext cx="9076866" cy="6490541"/>
          </a:xfrm>
          <a:prstGeom prst="rect">
            <a:avLst/>
          </a:prstGeom>
        </p:spPr>
      </p:pic>
      <p:sp>
        <p:nvSpPr>
          <p:cNvPr id="12" name="TextBox 11">
            <a:extLst>
              <a:ext uri="{FF2B5EF4-FFF2-40B4-BE49-F238E27FC236}">
                <a16:creationId xmlns:a16="http://schemas.microsoft.com/office/drawing/2014/main" id="{4E9DDECC-C88B-0B03-E9B6-160EFE9D6AF3}"/>
              </a:ext>
            </a:extLst>
          </p:cNvPr>
          <p:cNvSpPr txBox="1"/>
          <p:nvPr/>
        </p:nvSpPr>
        <p:spPr>
          <a:xfrm>
            <a:off x="494239" y="2125120"/>
            <a:ext cx="4768641" cy="901529"/>
          </a:xfrm>
          <a:prstGeom prst="rect">
            <a:avLst/>
          </a:prstGeom>
        </p:spPr>
        <p:txBody>
          <a:bodyPr wrap="square" lIns="0" tIns="0" rIns="0" bIns="0" rtlCol="0" anchor="t">
            <a:spAutoFit/>
          </a:bodyPr>
          <a:lstStyle/>
          <a:p>
            <a:pPr>
              <a:lnSpc>
                <a:spcPts val="8250"/>
              </a:lnSpc>
            </a:pPr>
            <a:r>
              <a:rPr lang="en-US" sz="3000">
                <a:solidFill>
                  <a:srgbClr val="2F2535"/>
                </a:solidFill>
                <a:latin typeface="Poppins Bold Bold"/>
              </a:rPr>
              <a:t>Thước đo chồng chéo</a:t>
            </a:r>
          </a:p>
        </p:txBody>
      </p:sp>
      <p:sp>
        <p:nvSpPr>
          <p:cNvPr id="17" name="TextBox 16">
            <a:extLst>
              <a:ext uri="{FF2B5EF4-FFF2-40B4-BE49-F238E27FC236}">
                <a16:creationId xmlns:a16="http://schemas.microsoft.com/office/drawing/2014/main" id="{B178AD00-F2D7-06DF-9DA3-C29501F021E7}"/>
              </a:ext>
            </a:extLst>
          </p:cNvPr>
          <p:cNvSpPr txBox="1"/>
          <p:nvPr/>
        </p:nvSpPr>
        <p:spPr>
          <a:xfrm>
            <a:off x="494239" y="3485120"/>
            <a:ext cx="4768641" cy="901529"/>
          </a:xfrm>
          <a:prstGeom prst="rect">
            <a:avLst/>
          </a:prstGeom>
        </p:spPr>
        <p:txBody>
          <a:bodyPr wrap="square" lIns="0" tIns="0" rIns="0" bIns="0" rtlCol="0" anchor="t">
            <a:spAutoFit/>
          </a:bodyPr>
          <a:lstStyle/>
          <a:p>
            <a:pPr>
              <a:lnSpc>
                <a:spcPts val="8250"/>
              </a:lnSpc>
            </a:pPr>
            <a:r>
              <a:rPr lang="en-US" sz="3000">
                <a:solidFill>
                  <a:srgbClr val="2F2535"/>
                </a:solidFill>
                <a:latin typeface="Poppins Bold Bold"/>
              </a:rPr>
              <a:t>Công thức:</a:t>
            </a:r>
          </a:p>
        </p:txBody>
      </p:sp>
      <p:pic>
        <p:nvPicPr>
          <p:cNvPr id="8" name="Picture 7">
            <a:extLst>
              <a:ext uri="{FF2B5EF4-FFF2-40B4-BE49-F238E27FC236}">
                <a16:creationId xmlns:a16="http://schemas.microsoft.com/office/drawing/2014/main" id="{500F9F1D-D624-059E-34C3-3202B7221839}"/>
              </a:ext>
            </a:extLst>
          </p:cNvPr>
          <p:cNvPicPr>
            <a:picLocks noChangeAspect="1"/>
          </p:cNvPicPr>
          <p:nvPr/>
        </p:nvPicPr>
        <p:blipFill>
          <a:blip r:embed="rId8"/>
          <a:stretch>
            <a:fillRect/>
          </a:stretch>
        </p:blipFill>
        <p:spPr>
          <a:xfrm>
            <a:off x="1543112" y="4892737"/>
            <a:ext cx="4768640" cy="3663978"/>
          </a:xfrm>
          <a:prstGeom prst="rect">
            <a:avLst/>
          </a:prstGeom>
        </p:spPr>
      </p:pic>
    </p:spTree>
    <p:extLst>
      <p:ext uri="{BB962C8B-B14F-4D97-AF65-F5344CB8AC3E}">
        <p14:creationId xmlns:p14="http://schemas.microsoft.com/office/powerpoint/2010/main" val="297706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randombar(horizontal)">
                                      <p:cBhvr>
                                        <p:cTn id="17" dur="500"/>
                                        <p:tgtEl>
                                          <p:spTgt spid="17"/>
                                        </p:tgtEl>
                                      </p:cBhvr>
                                    </p:animEffect>
                                  </p:childTnLst>
                                </p:cTn>
                              </p:par>
                              <p:par>
                                <p:cTn id="18" presetID="14" presetClass="entr" presetSubtype="1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14" name="TextBox 13">
            <a:extLst>
              <a:ext uri="{FF2B5EF4-FFF2-40B4-BE49-F238E27FC236}">
                <a16:creationId xmlns:a16="http://schemas.microsoft.com/office/drawing/2014/main" id="{8ADC9206-7438-8949-A367-47AE6C15BEC1}"/>
              </a:ext>
            </a:extLst>
          </p:cNvPr>
          <p:cNvSpPr txBox="1"/>
          <p:nvPr/>
        </p:nvSpPr>
        <p:spPr>
          <a:xfrm>
            <a:off x="18032186" y="5165271"/>
            <a:ext cx="184731" cy="369332"/>
          </a:xfrm>
          <a:prstGeom prst="rect">
            <a:avLst/>
          </a:prstGeom>
          <a:noFill/>
        </p:spPr>
        <p:txBody>
          <a:bodyPr wrap="none" rtlCol="0">
            <a:spAutoFit/>
          </a:bodyPr>
          <a:lstStyle/>
          <a:p>
            <a:endParaRPr lang="en-VN"/>
          </a:p>
        </p:txBody>
      </p:sp>
      <p:sp>
        <p:nvSpPr>
          <p:cNvPr id="15" name="TextBox 14">
            <a:extLst>
              <a:ext uri="{FF2B5EF4-FFF2-40B4-BE49-F238E27FC236}">
                <a16:creationId xmlns:a16="http://schemas.microsoft.com/office/drawing/2014/main" id="{EC1AAB5B-F220-F64B-A42B-869FA45507B6}"/>
              </a:ext>
            </a:extLst>
          </p:cNvPr>
          <p:cNvSpPr txBox="1"/>
          <p:nvPr/>
        </p:nvSpPr>
        <p:spPr>
          <a:xfrm>
            <a:off x="18184586" y="5317671"/>
            <a:ext cx="184731" cy="369332"/>
          </a:xfrm>
          <a:prstGeom prst="rect">
            <a:avLst/>
          </a:prstGeom>
          <a:noFill/>
        </p:spPr>
        <p:txBody>
          <a:bodyPr wrap="none" rtlCol="0">
            <a:spAutoFit/>
          </a:bodyPr>
          <a:lstStyle/>
          <a:p>
            <a:endParaRPr lang="en-VN"/>
          </a:p>
        </p:txBody>
      </p:sp>
      <p:sp>
        <p:nvSpPr>
          <p:cNvPr id="11" name="TextBox 10">
            <a:extLst>
              <a:ext uri="{FF2B5EF4-FFF2-40B4-BE49-F238E27FC236}">
                <a16:creationId xmlns:a16="http://schemas.microsoft.com/office/drawing/2014/main" id="{F0518B43-416F-37E9-B6C4-FFDD98659370}"/>
              </a:ext>
            </a:extLst>
          </p:cNvPr>
          <p:cNvSpPr txBox="1"/>
          <p:nvPr/>
        </p:nvSpPr>
        <p:spPr>
          <a:xfrm>
            <a:off x="494239" y="206375"/>
            <a:ext cx="14545233" cy="977896"/>
          </a:xfrm>
          <a:prstGeom prst="rect">
            <a:avLst/>
          </a:prstGeom>
        </p:spPr>
        <p:txBody>
          <a:bodyPr wrap="square" lIns="0" tIns="0" rIns="0" bIns="0" rtlCol="0" anchor="t">
            <a:spAutoFit/>
          </a:bodyPr>
          <a:lstStyle/>
          <a:p>
            <a:pPr>
              <a:lnSpc>
                <a:spcPts val="8250"/>
              </a:lnSpc>
            </a:pPr>
            <a:r>
              <a:rPr lang="en-US" sz="5000">
                <a:solidFill>
                  <a:srgbClr val="2F2535"/>
                </a:solidFill>
                <a:latin typeface="Poppins Bold Bold"/>
              </a:rPr>
              <a:t>Non-max Suppression (NMS)</a:t>
            </a:r>
          </a:p>
        </p:txBody>
      </p:sp>
      <p:pic>
        <p:nvPicPr>
          <p:cNvPr id="7" name="Picture 6">
            <a:extLst>
              <a:ext uri="{FF2B5EF4-FFF2-40B4-BE49-F238E27FC236}">
                <a16:creationId xmlns:a16="http://schemas.microsoft.com/office/drawing/2014/main" id="{DA4F3BC6-01D3-87CF-1584-4E3B4B1A1D63}"/>
              </a:ext>
            </a:extLst>
          </p:cNvPr>
          <p:cNvPicPr>
            <a:picLocks noChangeAspect="1"/>
          </p:cNvPicPr>
          <p:nvPr/>
        </p:nvPicPr>
        <p:blipFill>
          <a:blip r:embed="rId7"/>
          <a:stretch>
            <a:fillRect/>
          </a:stretch>
        </p:blipFill>
        <p:spPr>
          <a:xfrm>
            <a:off x="2988049" y="1582907"/>
            <a:ext cx="12311902" cy="7733957"/>
          </a:xfrm>
          <a:prstGeom prst="rect">
            <a:avLst/>
          </a:prstGeom>
        </p:spPr>
      </p:pic>
      <p:pic>
        <p:nvPicPr>
          <p:cNvPr id="10" name="Picture 9">
            <a:extLst>
              <a:ext uri="{FF2B5EF4-FFF2-40B4-BE49-F238E27FC236}">
                <a16:creationId xmlns:a16="http://schemas.microsoft.com/office/drawing/2014/main" id="{055292DE-21B5-2512-8641-CA2CE9AC2F38}"/>
              </a:ext>
            </a:extLst>
          </p:cNvPr>
          <p:cNvPicPr>
            <a:picLocks noChangeAspect="1"/>
          </p:cNvPicPr>
          <p:nvPr/>
        </p:nvPicPr>
        <p:blipFill>
          <a:blip r:embed="rId8"/>
          <a:stretch>
            <a:fillRect/>
          </a:stretch>
        </p:blipFill>
        <p:spPr>
          <a:xfrm>
            <a:off x="991027" y="2413265"/>
            <a:ext cx="16330720" cy="6073239"/>
          </a:xfrm>
          <a:prstGeom prst="rect">
            <a:avLst/>
          </a:prstGeom>
        </p:spPr>
      </p:pic>
    </p:spTree>
    <p:extLst>
      <p:ext uri="{BB962C8B-B14F-4D97-AF65-F5344CB8AC3E}">
        <p14:creationId xmlns:p14="http://schemas.microsoft.com/office/powerpoint/2010/main" val="344579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7"/>
                                        </p:tgtEl>
                                        <p:attrNameLst>
                                          <p:attrName>ppt_w</p:attrName>
                                        </p:attrNameLst>
                                      </p:cBhvr>
                                      <p:tavLst>
                                        <p:tav tm="0">
                                          <p:val>
                                            <p:strVal val="ppt_w"/>
                                          </p:val>
                                        </p:tav>
                                        <p:tav tm="100000">
                                          <p:val>
                                            <p:fltVal val="0"/>
                                          </p:val>
                                        </p:tav>
                                      </p:tavLst>
                                    </p:anim>
                                    <p:anim calcmode="lin" valueType="num">
                                      <p:cBhvr>
                                        <p:cTn id="7" dur="500"/>
                                        <p:tgtEl>
                                          <p:spTgt spid="7"/>
                                        </p:tgtEl>
                                        <p:attrNameLst>
                                          <p:attrName>ppt_h</p:attrName>
                                        </p:attrNameLst>
                                      </p:cBhvr>
                                      <p:tavLst>
                                        <p:tav tm="0">
                                          <p:val>
                                            <p:strVal val="ppt_h"/>
                                          </p:val>
                                        </p:tav>
                                        <p:tav tm="100000">
                                          <p:val>
                                            <p:fltVal val="0"/>
                                          </p:val>
                                        </p:tav>
                                      </p:tavLst>
                                    </p:anim>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14" name="TextBox 13">
            <a:extLst>
              <a:ext uri="{FF2B5EF4-FFF2-40B4-BE49-F238E27FC236}">
                <a16:creationId xmlns:a16="http://schemas.microsoft.com/office/drawing/2014/main" id="{8ADC9206-7438-8949-A367-47AE6C15BEC1}"/>
              </a:ext>
            </a:extLst>
          </p:cNvPr>
          <p:cNvSpPr txBox="1"/>
          <p:nvPr/>
        </p:nvSpPr>
        <p:spPr>
          <a:xfrm>
            <a:off x="18032186" y="5165271"/>
            <a:ext cx="184731" cy="369332"/>
          </a:xfrm>
          <a:prstGeom prst="rect">
            <a:avLst/>
          </a:prstGeom>
          <a:noFill/>
        </p:spPr>
        <p:txBody>
          <a:bodyPr wrap="none" rtlCol="0">
            <a:spAutoFit/>
          </a:bodyPr>
          <a:lstStyle/>
          <a:p>
            <a:endParaRPr lang="en-VN"/>
          </a:p>
        </p:txBody>
      </p:sp>
      <p:sp>
        <p:nvSpPr>
          <p:cNvPr id="15" name="TextBox 14">
            <a:extLst>
              <a:ext uri="{FF2B5EF4-FFF2-40B4-BE49-F238E27FC236}">
                <a16:creationId xmlns:a16="http://schemas.microsoft.com/office/drawing/2014/main" id="{EC1AAB5B-F220-F64B-A42B-869FA45507B6}"/>
              </a:ext>
            </a:extLst>
          </p:cNvPr>
          <p:cNvSpPr txBox="1"/>
          <p:nvPr/>
        </p:nvSpPr>
        <p:spPr>
          <a:xfrm>
            <a:off x="18184586" y="5317671"/>
            <a:ext cx="184731" cy="369332"/>
          </a:xfrm>
          <a:prstGeom prst="rect">
            <a:avLst/>
          </a:prstGeom>
          <a:noFill/>
        </p:spPr>
        <p:txBody>
          <a:bodyPr wrap="none" rtlCol="0">
            <a:spAutoFit/>
          </a:bodyPr>
          <a:lstStyle/>
          <a:p>
            <a:endParaRPr lang="en-VN"/>
          </a:p>
        </p:txBody>
      </p:sp>
      <p:sp>
        <p:nvSpPr>
          <p:cNvPr id="11" name="TextBox 10">
            <a:extLst>
              <a:ext uri="{FF2B5EF4-FFF2-40B4-BE49-F238E27FC236}">
                <a16:creationId xmlns:a16="http://schemas.microsoft.com/office/drawing/2014/main" id="{F0518B43-416F-37E9-B6C4-FFDD98659370}"/>
              </a:ext>
            </a:extLst>
          </p:cNvPr>
          <p:cNvSpPr txBox="1"/>
          <p:nvPr/>
        </p:nvSpPr>
        <p:spPr>
          <a:xfrm>
            <a:off x="494239" y="99741"/>
            <a:ext cx="14545233" cy="977896"/>
          </a:xfrm>
          <a:prstGeom prst="rect">
            <a:avLst/>
          </a:prstGeom>
        </p:spPr>
        <p:txBody>
          <a:bodyPr wrap="square" lIns="0" tIns="0" rIns="0" bIns="0" rtlCol="0" anchor="t">
            <a:spAutoFit/>
          </a:bodyPr>
          <a:lstStyle/>
          <a:p>
            <a:pPr>
              <a:lnSpc>
                <a:spcPts val="8250"/>
              </a:lnSpc>
            </a:pPr>
            <a:r>
              <a:rPr lang="en-US" sz="5000">
                <a:solidFill>
                  <a:srgbClr val="2F2535"/>
                </a:solidFill>
                <a:latin typeface="Poppins Bold Bold"/>
              </a:rPr>
              <a:t>Anchor Boxes</a:t>
            </a:r>
          </a:p>
        </p:txBody>
      </p:sp>
      <p:pic>
        <p:nvPicPr>
          <p:cNvPr id="17" name="Picture 16">
            <a:extLst>
              <a:ext uri="{FF2B5EF4-FFF2-40B4-BE49-F238E27FC236}">
                <a16:creationId xmlns:a16="http://schemas.microsoft.com/office/drawing/2014/main" id="{F5CC6B2B-CFEC-74D1-9213-C8124E4CF58C}"/>
              </a:ext>
            </a:extLst>
          </p:cNvPr>
          <p:cNvPicPr>
            <a:picLocks noChangeAspect="1"/>
          </p:cNvPicPr>
          <p:nvPr/>
        </p:nvPicPr>
        <p:blipFill>
          <a:blip r:embed="rId7"/>
          <a:stretch>
            <a:fillRect/>
          </a:stretch>
        </p:blipFill>
        <p:spPr>
          <a:xfrm>
            <a:off x="3019488" y="1261825"/>
            <a:ext cx="12249023" cy="8176224"/>
          </a:xfrm>
          <a:prstGeom prst="rect">
            <a:avLst/>
          </a:prstGeom>
        </p:spPr>
      </p:pic>
      <p:pic>
        <p:nvPicPr>
          <p:cNvPr id="19" name="Picture 18">
            <a:extLst>
              <a:ext uri="{FF2B5EF4-FFF2-40B4-BE49-F238E27FC236}">
                <a16:creationId xmlns:a16="http://schemas.microsoft.com/office/drawing/2014/main" id="{145C2F64-1247-7152-88E4-E865BF693361}"/>
              </a:ext>
            </a:extLst>
          </p:cNvPr>
          <p:cNvPicPr>
            <a:picLocks noChangeAspect="1"/>
          </p:cNvPicPr>
          <p:nvPr/>
        </p:nvPicPr>
        <p:blipFill>
          <a:blip r:embed="rId8"/>
          <a:stretch>
            <a:fillRect/>
          </a:stretch>
        </p:blipFill>
        <p:spPr>
          <a:xfrm>
            <a:off x="1040801" y="2392745"/>
            <a:ext cx="15989445" cy="6219184"/>
          </a:xfrm>
          <a:prstGeom prst="rect">
            <a:avLst/>
          </a:prstGeom>
        </p:spPr>
      </p:pic>
    </p:spTree>
    <p:extLst>
      <p:ext uri="{BB962C8B-B14F-4D97-AF65-F5344CB8AC3E}">
        <p14:creationId xmlns:p14="http://schemas.microsoft.com/office/powerpoint/2010/main" val="179775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xit" presetSubtype="32" fill="hold" nodeType="withEffect">
                                  <p:stCondLst>
                                    <p:cond delay="0"/>
                                  </p:stCondLst>
                                  <p:childTnLst>
                                    <p:anim calcmode="lin" valueType="num">
                                      <p:cBhvr>
                                        <p:cTn id="11" dur="500"/>
                                        <p:tgtEl>
                                          <p:spTgt spid="17"/>
                                        </p:tgtEl>
                                        <p:attrNameLst>
                                          <p:attrName>ppt_w</p:attrName>
                                        </p:attrNameLst>
                                      </p:cBhvr>
                                      <p:tavLst>
                                        <p:tav tm="0">
                                          <p:val>
                                            <p:strVal val="ppt_w"/>
                                          </p:val>
                                        </p:tav>
                                        <p:tav tm="100000">
                                          <p:val>
                                            <p:fltVal val="0"/>
                                          </p:val>
                                        </p:tav>
                                      </p:tavLst>
                                    </p:anim>
                                    <p:anim calcmode="lin" valueType="num">
                                      <p:cBhvr>
                                        <p:cTn id="12" dur="500"/>
                                        <p:tgtEl>
                                          <p:spTgt spid="17"/>
                                        </p:tgtEl>
                                        <p:attrNameLst>
                                          <p:attrName>ppt_h</p:attrName>
                                        </p:attrNameLst>
                                      </p:cBhvr>
                                      <p:tavLst>
                                        <p:tav tm="0">
                                          <p:val>
                                            <p:strVal val="ppt_h"/>
                                          </p:val>
                                        </p:tav>
                                        <p:tav tm="100000">
                                          <p:val>
                                            <p:fltVal val="0"/>
                                          </p:val>
                                        </p:tav>
                                      </p:tavLst>
                                    </p:anim>
                                    <p:animEffect transition="out" filter="fade">
                                      <p:cBhvr>
                                        <p:cTn id="13" dur="500"/>
                                        <p:tgtEl>
                                          <p:spTgt spid="17"/>
                                        </p:tgtEl>
                                      </p:cBhvr>
                                    </p:animEffect>
                                    <p:set>
                                      <p:cBhvr>
                                        <p:cTn id="1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pic>
        <p:nvPicPr>
          <p:cNvPr id="7" name="Picture 7"/>
          <p:cNvPicPr>
            <a:picLocks noChangeAspect="1"/>
          </p:cNvPicPr>
          <p:nvPr/>
        </p:nvPicPr>
        <p:blipFill>
          <a:blip r:embed="rId6"/>
          <a:srcRect/>
          <a:stretch>
            <a:fillRect/>
          </a:stretch>
        </p:blipFill>
        <p:spPr>
          <a:xfrm>
            <a:off x="2060436" y="5433319"/>
            <a:ext cx="4126345" cy="4126345"/>
          </a:xfrm>
          <a:prstGeom prst="rect">
            <a:avLst/>
          </a:prstGeom>
        </p:spPr>
      </p:pic>
      <p:pic>
        <p:nvPicPr>
          <p:cNvPr id="8" name="Picture 8"/>
          <p:cNvPicPr>
            <a:picLocks noChangeAspect="1"/>
          </p:cNvPicPr>
          <p:nvPr/>
        </p:nvPicPr>
        <p:blipFill>
          <a:blip r:embed="rId7"/>
          <a:srcRect/>
          <a:stretch>
            <a:fillRect/>
          </a:stretch>
        </p:blipFill>
        <p:spPr>
          <a:xfrm>
            <a:off x="10465447" y="3194674"/>
            <a:ext cx="5342859" cy="5388655"/>
          </a:xfrm>
          <a:prstGeom prst="rect">
            <a:avLst/>
          </a:prstGeom>
        </p:spPr>
      </p:pic>
      <p:sp>
        <p:nvSpPr>
          <p:cNvPr id="9" name="TextBox 9"/>
          <p:cNvSpPr txBox="1"/>
          <p:nvPr/>
        </p:nvSpPr>
        <p:spPr>
          <a:xfrm>
            <a:off x="1193797" y="1425672"/>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DATASETS</a:t>
            </a:r>
          </a:p>
        </p:txBody>
      </p:sp>
      <p:sp>
        <p:nvSpPr>
          <p:cNvPr id="10" name="TextBox 10"/>
          <p:cNvSpPr txBox="1"/>
          <p:nvPr/>
        </p:nvSpPr>
        <p:spPr>
          <a:xfrm>
            <a:off x="1028700" y="2891414"/>
            <a:ext cx="7573263" cy="2018030"/>
          </a:xfrm>
          <a:prstGeom prst="rect">
            <a:avLst/>
          </a:prstGeom>
        </p:spPr>
        <p:txBody>
          <a:bodyPr lIns="0" tIns="0" rIns="0" bIns="0" rtlCol="0" anchor="t">
            <a:spAutoFit/>
          </a:bodyPr>
          <a:lstStyle/>
          <a:p>
            <a:pPr>
              <a:lnSpc>
                <a:spcPts val="5439"/>
              </a:lnSpc>
            </a:pPr>
            <a:r>
              <a:rPr lang="en-US" sz="3399">
                <a:solidFill>
                  <a:srgbClr val="2F2535"/>
                </a:solidFill>
                <a:latin typeface="Noto Sans Bold"/>
              </a:rPr>
              <a:t>- Format: </a:t>
            </a:r>
            <a:r>
              <a:rPr lang="en-US" sz="3399">
                <a:solidFill>
                  <a:srgbClr val="2F2535"/>
                </a:solidFill>
                <a:latin typeface="Noto Sans"/>
              </a:rPr>
              <a:t>PASCAL VOC</a:t>
            </a:r>
          </a:p>
          <a:p>
            <a:pPr>
              <a:lnSpc>
                <a:spcPts val="5439"/>
              </a:lnSpc>
            </a:pPr>
            <a:r>
              <a:rPr lang="en-US" sz="3399">
                <a:solidFill>
                  <a:srgbClr val="2F2535"/>
                </a:solidFill>
                <a:latin typeface="Noto Sans"/>
              </a:rPr>
              <a:t>=&gt; Chuyển thành format cho Yolo bằng </a:t>
            </a:r>
            <a:r>
              <a:rPr lang="en-US" sz="3399">
                <a:solidFill>
                  <a:srgbClr val="6409C0"/>
                </a:solidFill>
                <a:latin typeface="Noto Sans Bold"/>
              </a:rPr>
              <a:t>Roboflow</a:t>
            </a:r>
          </a:p>
        </p:txBody>
      </p:sp>
      <p:sp>
        <p:nvSpPr>
          <p:cNvPr id="13" name="Slide Number Placeholder 12">
            <a:extLst>
              <a:ext uri="{FF2B5EF4-FFF2-40B4-BE49-F238E27FC236}">
                <a16:creationId xmlns:a16="http://schemas.microsoft.com/office/drawing/2014/main" id="{8DD3D8E6-5C62-CD3B-2195-6E740273D667}"/>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pic>
        <p:nvPicPr>
          <p:cNvPr id="7" name="Picture 7"/>
          <p:cNvPicPr>
            <a:picLocks noChangeAspect="1"/>
          </p:cNvPicPr>
          <p:nvPr/>
        </p:nvPicPr>
        <p:blipFill rotWithShape="1">
          <a:blip r:embed="rId6"/>
          <a:srcRect t="3933"/>
          <a:stretch/>
        </p:blipFill>
        <p:spPr>
          <a:xfrm>
            <a:off x="10480998" y="3504455"/>
            <a:ext cx="5302417" cy="5136569"/>
          </a:xfrm>
          <a:prstGeom prst="rect">
            <a:avLst/>
          </a:prstGeom>
        </p:spPr>
      </p:pic>
      <p:sp>
        <p:nvSpPr>
          <p:cNvPr id="8" name="TextBox 8"/>
          <p:cNvSpPr txBox="1"/>
          <p:nvPr/>
        </p:nvSpPr>
        <p:spPr>
          <a:xfrm>
            <a:off x="1193797" y="1425672"/>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DATASETS</a:t>
            </a:r>
          </a:p>
        </p:txBody>
      </p:sp>
      <p:sp>
        <p:nvSpPr>
          <p:cNvPr id="9" name="TextBox 9"/>
          <p:cNvSpPr txBox="1"/>
          <p:nvPr/>
        </p:nvSpPr>
        <p:spPr>
          <a:xfrm>
            <a:off x="1028700" y="2891414"/>
            <a:ext cx="7573263" cy="6171882"/>
          </a:xfrm>
          <a:prstGeom prst="rect">
            <a:avLst/>
          </a:prstGeom>
        </p:spPr>
        <p:txBody>
          <a:bodyPr lIns="0" tIns="0" rIns="0" bIns="0" rtlCol="0" anchor="t">
            <a:spAutoFit/>
          </a:bodyPr>
          <a:lstStyle/>
          <a:p>
            <a:pPr>
              <a:lnSpc>
                <a:spcPts val="5439"/>
              </a:lnSpc>
            </a:pPr>
            <a:r>
              <a:rPr lang="en-US" sz="3399">
                <a:solidFill>
                  <a:srgbClr val="2F2535"/>
                </a:solidFill>
                <a:latin typeface="Noto Sans Bold"/>
              </a:rPr>
              <a:t>- 848 ảnh, được chia thành ba lớp:</a:t>
            </a:r>
          </a:p>
          <a:p>
            <a:pPr marL="734059" lvl="1" indent="-367030">
              <a:lnSpc>
                <a:spcPts val="5439"/>
              </a:lnSpc>
              <a:buFont typeface="Arial"/>
              <a:buChar char="•"/>
            </a:pPr>
            <a:r>
              <a:rPr lang="en-US" sz="3399" err="1">
                <a:solidFill>
                  <a:srgbClr val="2F2535"/>
                </a:solidFill>
                <a:latin typeface="Noto Sans"/>
              </a:rPr>
              <a:t>with_mask</a:t>
            </a:r>
            <a:endParaRPr lang="en-US" sz="3399">
              <a:solidFill>
                <a:srgbClr val="2F2535"/>
              </a:solidFill>
              <a:latin typeface="Noto Sans"/>
            </a:endParaRPr>
          </a:p>
          <a:p>
            <a:pPr marL="734059" lvl="1" indent="-367030">
              <a:lnSpc>
                <a:spcPts val="5439"/>
              </a:lnSpc>
              <a:buFont typeface="Arial"/>
              <a:buChar char="•"/>
            </a:pPr>
            <a:r>
              <a:rPr lang="en-US" sz="3399" err="1">
                <a:solidFill>
                  <a:srgbClr val="2F2535"/>
                </a:solidFill>
                <a:latin typeface="Noto Sans"/>
              </a:rPr>
              <a:t>without_mask</a:t>
            </a:r>
            <a:endParaRPr lang="en-US" sz="3399">
              <a:solidFill>
                <a:srgbClr val="2F2535"/>
              </a:solidFill>
              <a:latin typeface="Noto Sans"/>
            </a:endParaRPr>
          </a:p>
          <a:p>
            <a:pPr marL="734059" lvl="1" indent="-367030">
              <a:lnSpc>
                <a:spcPts val="5439"/>
              </a:lnSpc>
              <a:buFont typeface="Arial"/>
              <a:buChar char="•"/>
            </a:pPr>
            <a:r>
              <a:rPr lang="en-US" sz="3399" err="1">
                <a:solidFill>
                  <a:srgbClr val="2F2535"/>
                </a:solidFill>
                <a:latin typeface="Noto Sans"/>
              </a:rPr>
              <a:t>mask_weared_incorrect</a:t>
            </a:r>
            <a:endParaRPr lang="en-US" sz="3399">
              <a:solidFill>
                <a:srgbClr val="2F2535"/>
              </a:solidFill>
              <a:latin typeface="Noto Sans"/>
            </a:endParaRPr>
          </a:p>
          <a:p>
            <a:pPr>
              <a:lnSpc>
                <a:spcPts val="5439"/>
              </a:lnSpc>
            </a:pPr>
            <a:r>
              <a:rPr lang="en-US" sz="3399">
                <a:solidFill>
                  <a:srgbClr val="2F2535"/>
                </a:solidFill>
                <a:latin typeface="Noto Sans Bold"/>
              </a:rPr>
              <a:t>- 3,962 khuôn mặt được gán nhãn:</a:t>
            </a:r>
          </a:p>
          <a:p>
            <a:pPr marL="734059" lvl="1" indent="-367030">
              <a:lnSpc>
                <a:spcPts val="5439"/>
              </a:lnSpc>
              <a:buFont typeface="Arial"/>
              <a:buChar char="•"/>
            </a:pPr>
            <a:r>
              <a:rPr lang="en-US" sz="3399">
                <a:solidFill>
                  <a:srgbClr val="2F2535"/>
                </a:solidFill>
                <a:latin typeface="Noto Sans"/>
              </a:rPr>
              <a:t>3140 </a:t>
            </a:r>
            <a:r>
              <a:rPr lang="en-US" sz="3399" err="1">
                <a:solidFill>
                  <a:srgbClr val="2F2535"/>
                </a:solidFill>
                <a:latin typeface="Noto Sans"/>
              </a:rPr>
              <a:t>with_mask</a:t>
            </a:r>
            <a:endParaRPr lang="en-US" sz="3399">
              <a:solidFill>
                <a:srgbClr val="2F2535"/>
              </a:solidFill>
              <a:latin typeface="Noto Sans"/>
            </a:endParaRPr>
          </a:p>
          <a:p>
            <a:pPr marL="734059" lvl="1" indent="-367030">
              <a:lnSpc>
                <a:spcPts val="5439"/>
              </a:lnSpc>
              <a:buFont typeface="Arial"/>
              <a:buChar char="•"/>
            </a:pPr>
            <a:r>
              <a:rPr lang="en-US" sz="3399">
                <a:solidFill>
                  <a:srgbClr val="2F2535"/>
                </a:solidFill>
                <a:latin typeface="Noto Sans"/>
              </a:rPr>
              <a:t>703 </a:t>
            </a:r>
            <a:r>
              <a:rPr lang="en-US" sz="3399" err="1">
                <a:solidFill>
                  <a:srgbClr val="2F2535"/>
                </a:solidFill>
                <a:latin typeface="Noto Sans"/>
              </a:rPr>
              <a:t>without_mask</a:t>
            </a:r>
            <a:endParaRPr lang="en-US" sz="3399">
              <a:solidFill>
                <a:srgbClr val="2F2535"/>
              </a:solidFill>
              <a:latin typeface="Noto Sans"/>
            </a:endParaRPr>
          </a:p>
          <a:p>
            <a:pPr marL="734059" lvl="1" indent="-367030">
              <a:lnSpc>
                <a:spcPts val="5439"/>
              </a:lnSpc>
              <a:buFont typeface="Arial"/>
              <a:buChar char="•"/>
            </a:pPr>
            <a:r>
              <a:rPr lang="en-US" sz="3399">
                <a:solidFill>
                  <a:srgbClr val="2F2535"/>
                </a:solidFill>
                <a:latin typeface="Noto Sans"/>
              </a:rPr>
              <a:t>119 </a:t>
            </a:r>
            <a:r>
              <a:rPr lang="en-US" sz="3399" err="1">
                <a:solidFill>
                  <a:srgbClr val="2F2535"/>
                </a:solidFill>
                <a:latin typeface="Noto Sans"/>
              </a:rPr>
              <a:t>mask_weared_incorrect</a:t>
            </a:r>
            <a:endParaRPr lang="en-US" sz="3399">
              <a:solidFill>
                <a:srgbClr val="2F2535"/>
              </a:solidFill>
              <a:latin typeface="Noto Sans"/>
            </a:endParaRPr>
          </a:p>
          <a:p>
            <a:pPr>
              <a:lnSpc>
                <a:spcPts val="5439"/>
              </a:lnSpc>
            </a:pPr>
            <a:endParaRPr lang="en-US" sz="3399">
              <a:solidFill>
                <a:srgbClr val="2F2535"/>
              </a:solidFill>
              <a:latin typeface="Noto Sans Bold"/>
            </a:endParaRPr>
          </a:p>
        </p:txBody>
      </p:sp>
      <p:sp>
        <p:nvSpPr>
          <p:cNvPr id="12" name="Slide Number Placeholder 11">
            <a:extLst>
              <a:ext uri="{FF2B5EF4-FFF2-40B4-BE49-F238E27FC236}">
                <a16:creationId xmlns:a16="http://schemas.microsoft.com/office/drawing/2014/main" id="{08393424-3558-864C-BC1C-2322DACA5D3B}"/>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pic>
        <p:nvPicPr>
          <p:cNvPr id="7" name="Picture 7"/>
          <p:cNvPicPr>
            <a:picLocks noChangeAspect="1"/>
          </p:cNvPicPr>
          <p:nvPr/>
        </p:nvPicPr>
        <p:blipFill>
          <a:blip r:embed="rId6"/>
          <a:srcRect/>
          <a:stretch>
            <a:fillRect/>
          </a:stretch>
        </p:blipFill>
        <p:spPr>
          <a:xfrm>
            <a:off x="7065660" y="2501997"/>
            <a:ext cx="4156680" cy="1795686"/>
          </a:xfrm>
          <a:prstGeom prst="rect">
            <a:avLst/>
          </a:prstGeom>
        </p:spPr>
      </p:pic>
      <p:pic>
        <p:nvPicPr>
          <p:cNvPr id="8" name="Picture 8"/>
          <p:cNvPicPr>
            <a:picLocks noChangeAspect="1"/>
          </p:cNvPicPr>
          <p:nvPr/>
        </p:nvPicPr>
        <p:blipFill>
          <a:blip r:embed="rId7"/>
          <a:srcRect/>
          <a:stretch>
            <a:fillRect/>
          </a:stretch>
        </p:blipFill>
        <p:spPr>
          <a:xfrm>
            <a:off x="1358997" y="4830526"/>
            <a:ext cx="7162588" cy="4752977"/>
          </a:xfrm>
          <a:prstGeom prst="rect">
            <a:avLst/>
          </a:prstGeom>
        </p:spPr>
      </p:pic>
      <p:pic>
        <p:nvPicPr>
          <p:cNvPr id="9" name="Picture 9"/>
          <p:cNvPicPr>
            <a:picLocks noChangeAspect="1"/>
          </p:cNvPicPr>
          <p:nvPr/>
        </p:nvPicPr>
        <p:blipFill>
          <a:blip r:embed="rId8"/>
          <a:srcRect/>
          <a:stretch>
            <a:fillRect/>
          </a:stretch>
        </p:blipFill>
        <p:spPr>
          <a:xfrm>
            <a:off x="9766417" y="4830526"/>
            <a:ext cx="7093318" cy="4764537"/>
          </a:xfrm>
          <a:prstGeom prst="rect">
            <a:avLst/>
          </a:prstGeom>
        </p:spPr>
      </p:pic>
      <p:sp>
        <p:nvSpPr>
          <p:cNvPr id="10" name="TextBox 10"/>
          <p:cNvSpPr txBox="1"/>
          <p:nvPr/>
        </p:nvSpPr>
        <p:spPr>
          <a:xfrm>
            <a:off x="1193797" y="1425672"/>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DATASETS</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10665" y="1400814"/>
            <a:ext cx="5666670" cy="940255"/>
            <a:chOff x="0" y="0"/>
            <a:chExt cx="7555560" cy="1253673"/>
          </a:xfrm>
        </p:grpSpPr>
        <p:sp>
          <p:nvSpPr>
            <p:cNvPr id="3" name="AutoShape 3"/>
            <p:cNvSpPr/>
            <p:nvPr/>
          </p:nvSpPr>
          <p:spPr>
            <a:xfrm>
              <a:off x="0" y="0"/>
              <a:ext cx="7555560" cy="1253673"/>
            </a:xfrm>
            <a:prstGeom prst="rect">
              <a:avLst/>
            </a:prstGeom>
            <a:solidFill>
              <a:srgbClr val="407BFF"/>
            </a:solidFill>
          </p:spPr>
        </p:sp>
        <p:sp>
          <p:nvSpPr>
            <p:cNvPr id="4" name="TextBox 4"/>
            <p:cNvSpPr txBox="1"/>
            <p:nvPr/>
          </p:nvSpPr>
          <p:spPr>
            <a:xfrm>
              <a:off x="387707" y="342481"/>
              <a:ext cx="6780147" cy="564599"/>
            </a:xfrm>
            <a:prstGeom prst="rect">
              <a:avLst/>
            </a:prstGeom>
          </p:spPr>
          <p:txBody>
            <a:bodyPr lIns="0" tIns="0" rIns="0" bIns="0" rtlCol="0" anchor="t">
              <a:spAutoFit/>
            </a:bodyPr>
            <a:lstStyle/>
            <a:p>
              <a:pPr algn="ctr">
                <a:lnSpc>
                  <a:spcPts val="3340"/>
                </a:lnSpc>
              </a:pPr>
              <a:r>
                <a:rPr lang="en-US" sz="3036" b="1" spc="60">
                  <a:solidFill>
                    <a:srgbClr val="FFFFFF"/>
                  </a:solidFill>
                  <a:latin typeface="Apple Color Emoji" pitchFamily="2" charset="0"/>
                  <a:ea typeface="Apple Color Emoji" pitchFamily="2" charset="0"/>
                </a:rPr>
                <a:t>Hướng tiếp cận</a:t>
              </a:r>
            </a:p>
          </p:txBody>
        </p:sp>
      </p:grpSp>
      <p:grpSp>
        <p:nvGrpSpPr>
          <p:cNvPr id="5" name="Group 5"/>
          <p:cNvGrpSpPr/>
          <p:nvPr/>
        </p:nvGrpSpPr>
        <p:grpSpPr>
          <a:xfrm>
            <a:off x="16600180" y="1028700"/>
            <a:ext cx="657647" cy="660594"/>
            <a:chOff x="1965" y="0"/>
            <a:chExt cx="876862" cy="880792"/>
          </a:xfrm>
        </p:grpSpPr>
        <p:grpSp>
          <p:nvGrpSpPr>
            <p:cNvPr id="6" name="Group 6"/>
            <p:cNvGrpSpPr/>
            <p:nvPr/>
          </p:nvGrpSpPr>
          <p:grpSpPr>
            <a:xfrm>
              <a:off x="1965" y="0"/>
              <a:ext cx="876862" cy="880792"/>
              <a:chOff x="14167" y="0"/>
              <a:chExt cx="6321665"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535"/>
              </a:solidFill>
            </p:spPr>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1622" y="277680"/>
              <a:ext cx="457548" cy="325431"/>
            </a:xfrm>
            <a:prstGeom prst="rect">
              <a:avLst/>
            </a:prstGeom>
          </p:spPr>
        </p:pic>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2778320" y="-1073395"/>
            <a:ext cx="6808222" cy="4864784"/>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70508" y="8051760"/>
            <a:ext cx="6256396" cy="4470480"/>
          </a:xfrm>
          <a:prstGeom prst="rect">
            <a:avLst/>
          </a:prstGeom>
        </p:spPr>
      </p:pic>
      <p:pic>
        <p:nvPicPr>
          <p:cNvPr id="11" name="Picture 11"/>
          <p:cNvPicPr>
            <a:picLocks noChangeAspect="1"/>
          </p:cNvPicPr>
          <p:nvPr/>
        </p:nvPicPr>
        <p:blipFill>
          <a:blip r:embed="rId6"/>
          <a:srcRect/>
          <a:stretch>
            <a:fillRect/>
          </a:stretch>
        </p:blipFill>
        <p:spPr>
          <a:xfrm>
            <a:off x="6628455" y="4769505"/>
            <a:ext cx="5031090" cy="3355449"/>
          </a:xfrm>
          <a:prstGeom prst="rect">
            <a:avLst/>
          </a:prstGeom>
        </p:spPr>
      </p:pic>
      <p:pic>
        <p:nvPicPr>
          <p:cNvPr id="12" name="Picture 12"/>
          <p:cNvPicPr>
            <a:picLocks noChangeAspect="1"/>
          </p:cNvPicPr>
          <p:nvPr/>
        </p:nvPicPr>
        <p:blipFill>
          <a:blip r:embed="rId7"/>
          <a:srcRect/>
          <a:stretch>
            <a:fillRect/>
          </a:stretch>
        </p:blipFill>
        <p:spPr>
          <a:xfrm>
            <a:off x="5642299" y="7460519"/>
            <a:ext cx="7003402" cy="1873981"/>
          </a:xfrm>
          <a:prstGeom prst="rect">
            <a:avLst/>
          </a:prstGeom>
        </p:spPr>
      </p:pic>
      <p:sp>
        <p:nvSpPr>
          <p:cNvPr id="13" name="TextBox 13"/>
          <p:cNvSpPr txBox="1"/>
          <p:nvPr/>
        </p:nvSpPr>
        <p:spPr>
          <a:xfrm>
            <a:off x="1687820" y="2301174"/>
            <a:ext cx="6863160" cy="3949799"/>
          </a:xfrm>
          <a:prstGeom prst="rect">
            <a:avLst/>
          </a:prstGeom>
        </p:spPr>
        <p:txBody>
          <a:bodyPr lIns="0" tIns="0" rIns="0" bIns="0" rtlCol="0" anchor="t">
            <a:spAutoFit/>
          </a:bodyPr>
          <a:lstStyle/>
          <a:p>
            <a:pPr algn="ctr">
              <a:lnSpc>
                <a:spcPts val="15399"/>
              </a:lnSpc>
            </a:pPr>
            <a:r>
              <a:rPr lang="en-US" sz="10999">
                <a:solidFill>
                  <a:srgbClr val="CF636E"/>
                </a:solidFill>
                <a:latin typeface="Bungee Shade"/>
              </a:rPr>
              <a:t>YOLOV4tiny</a:t>
            </a:r>
          </a:p>
        </p:txBody>
      </p:sp>
      <p:sp>
        <p:nvSpPr>
          <p:cNvPr id="14" name="TextBox 14"/>
          <p:cNvSpPr txBox="1"/>
          <p:nvPr/>
        </p:nvSpPr>
        <p:spPr>
          <a:xfrm>
            <a:off x="9855577" y="3016200"/>
            <a:ext cx="7003402" cy="1974900"/>
          </a:xfrm>
          <a:prstGeom prst="rect">
            <a:avLst/>
          </a:prstGeom>
        </p:spPr>
        <p:txBody>
          <a:bodyPr wrap="square" lIns="0" tIns="0" rIns="0" bIns="0" rtlCol="0" anchor="t">
            <a:spAutoFit/>
          </a:bodyPr>
          <a:lstStyle/>
          <a:p>
            <a:pPr algn="ctr">
              <a:lnSpc>
                <a:spcPts val="15400"/>
              </a:lnSpc>
            </a:pPr>
            <a:r>
              <a:rPr lang="en-US" sz="11000">
                <a:solidFill>
                  <a:srgbClr val="407BFF"/>
                </a:solidFill>
                <a:latin typeface="Bungee Shade"/>
              </a:rPr>
              <a:t>YOLOV5</a:t>
            </a:r>
          </a:p>
        </p:txBody>
      </p:sp>
      <p:sp>
        <p:nvSpPr>
          <p:cNvPr id="17" name="Slide Number Placeholder 16">
            <a:extLst>
              <a:ext uri="{FF2B5EF4-FFF2-40B4-BE49-F238E27FC236}">
                <a16:creationId xmlns:a16="http://schemas.microsoft.com/office/drawing/2014/main" id="{69125CE0-ABAE-3F47-1CF8-9C00217E6D85}"/>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12" name="TextBox 11">
            <a:extLst>
              <a:ext uri="{FF2B5EF4-FFF2-40B4-BE49-F238E27FC236}">
                <a16:creationId xmlns:a16="http://schemas.microsoft.com/office/drawing/2014/main" id="{FFE63B6B-4D3B-E6D7-4C9C-5A06F8A15E9A}"/>
              </a:ext>
            </a:extLst>
          </p:cNvPr>
          <p:cNvSpPr txBox="1"/>
          <p:nvPr/>
        </p:nvSpPr>
        <p:spPr>
          <a:xfrm>
            <a:off x="1765203" y="3001933"/>
            <a:ext cx="15163800" cy="6124754"/>
          </a:xfrm>
          <a:prstGeom prst="rect">
            <a:avLst/>
          </a:prstGeom>
          <a:noFill/>
        </p:spPr>
        <p:txBody>
          <a:bodyPr wrap="square" rtlCol="0">
            <a:spAutoFit/>
          </a:bodyPr>
          <a:lstStyle/>
          <a:p>
            <a:r>
              <a:rPr lang="en-US" sz="2800">
                <a:latin typeface="Noto Sans" panose="020B0502040504020204" pitchFamily="34" charset="0"/>
                <a:ea typeface="Noto Sans" panose="020B0502040504020204" pitchFamily="34" charset="0"/>
                <a:cs typeface="Noto Sans" panose="020B0502040504020204" pitchFamily="34" charset="0"/>
              </a:rPr>
              <a:t>Là phiên bản nén của YOLOv4.</a:t>
            </a:r>
          </a:p>
          <a:p>
            <a:r>
              <a:rPr lang="en-US" sz="2800">
                <a:latin typeface="Noto Sans" panose="020B0502040504020204" pitchFamily="34" charset="0"/>
                <a:ea typeface="Noto Sans" panose="020B0502040504020204" pitchFamily="34" charset="0"/>
                <a:cs typeface="Noto Sans" panose="020B0502040504020204" pitchFamily="34" charset="0"/>
              </a:rPr>
              <a:t>Cấu trúc mạng đơn giản hơn và giảm các thông số.</a:t>
            </a:r>
          </a:p>
          <a:p>
            <a:pPr marL="285750" indent="-285750">
              <a:buFont typeface="Symbol" panose="05050102010706020507" pitchFamily="18" charset="2"/>
              <a:buChar char="Þ"/>
            </a:pPr>
            <a:r>
              <a:rPr lang="en-US" sz="2800">
                <a:latin typeface="Noto Sans" panose="020B0502040504020204" pitchFamily="34" charset="0"/>
                <a:ea typeface="Noto Sans" panose="020B0502040504020204" pitchFamily="34" charset="0"/>
                <a:cs typeface="Noto Sans" panose="020B0502040504020204" pitchFamily="34" charset="0"/>
              </a:rPr>
              <a:t>Dễ dàng phát triển trên thiết bị di động và hệ thống nhúng.</a:t>
            </a:r>
          </a:p>
          <a:p>
            <a:r>
              <a:rPr lang="en-US" sz="2800">
                <a:latin typeface="Noto Sans" panose="020B0502040504020204" pitchFamily="34" charset="0"/>
                <a:ea typeface="Noto Sans" panose="020B0502040504020204" pitchFamily="34" charset="0"/>
                <a:cs typeface="Noto Sans" panose="020B0502040504020204" pitchFamily="34" charset="0"/>
              </a:rPr>
              <a:t>Huấn luyện và phát hiện nhanh hơn.</a:t>
            </a:r>
          </a:p>
          <a:p>
            <a:r>
              <a:rPr lang="en-US" sz="2800">
                <a:latin typeface="Noto Sans" panose="020B0502040504020204" pitchFamily="34" charset="0"/>
                <a:ea typeface="Noto Sans" panose="020B0502040504020204" pitchFamily="34" charset="0"/>
                <a:cs typeface="Noto Sans" panose="020B0502040504020204" pitchFamily="34" charset="0"/>
              </a:rPr>
              <a:t>Được huấn luyện từ 29 lớp chập được huấn luyện từ trước thay vì 137 lớp chập như YOLOv4.</a:t>
            </a:r>
          </a:p>
          <a:p>
            <a:r>
              <a:rPr lang="en-US" sz="2800">
                <a:latin typeface="Noto Sans" panose="020B0502040504020204" pitchFamily="34" charset="0"/>
                <a:ea typeface="Noto Sans" panose="020B0502040504020204" pitchFamily="34" charset="0"/>
                <a:cs typeface="Noto Sans" panose="020B0502040504020204" pitchFamily="34" charset="0"/>
              </a:rPr>
              <a:t>FPS (khung hình trên giây) trong YOLOv4-tiny xấp xỉ 8 lần so với YOLOv4. Tuy nhiên độ chính xác của YOLOv4-tiny là 2/3 so với YOLOv4 khi thử nghiệm trên tập dữ liệu MS COCO.</a:t>
            </a:r>
          </a:p>
          <a:p>
            <a:r>
              <a:rPr lang="en-US" sz="2800">
                <a:latin typeface="Noto Sans" panose="020B0502040504020204" pitchFamily="34" charset="0"/>
                <a:ea typeface="Noto Sans" panose="020B0502040504020204" pitchFamily="34" charset="0"/>
                <a:cs typeface="Noto Sans" panose="020B0502040504020204" pitchFamily="34" charset="0"/>
              </a:rPr>
              <a:t>Là sự lựa chọn tốt để sử dụng phát hiện đối tượng trong thời gian thực, vì thời gian suy luận nhanh hơn, quan trọng là precision hoặc accuracy khi làm việc với môi trường phát hiện đối tượng thời gian thực.</a:t>
            </a:r>
          </a:p>
          <a:p>
            <a:r>
              <a:rPr lang="en-US" sz="2800">
                <a:latin typeface="Noto Sans" panose="020B0502040504020204" pitchFamily="34" charset="0"/>
                <a:ea typeface="Noto Sans" panose="020B0502040504020204" pitchFamily="34" charset="0"/>
                <a:cs typeface="Noto Sans" panose="020B0502040504020204" pitchFamily="34" charset="0"/>
              </a:rPr>
              <a:t>Khi thử nghiệm phát hiện đối tượng trong thời gian thực (sử dụng webcam) YOLOv4-tiny tốt hơn YOLOv4 tuy nhiên khi thử nghiệm bằng ảnh và video thì YOLOv4 hiệu quả hơn.</a:t>
            </a:r>
          </a:p>
        </p:txBody>
      </p:sp>
      <p:sp>
        <p:nvSpPr>
          <p:cNvPr id="11" name="TextBox 13">
            <a:extLst>
              <a:ext uri="{FF2B5EF4-FFF2-40B4-BE49-F238E27FC236}">
                <a16:creationId xmlns:a16="http://schemas.microsoft.com/office/drawing/2014/main" id="{3697EA0C-9E34-6A4D-8C23-834C5068B0ED}"/>
              </a:ext>
            </a:extLst>
          </p:cNvPr>
          <p:cNvSpPr txBox="1"/>
          <p:nvPr/>
        </p:nvSpPr>
        <p:spPr>
          <a:xfrm>
            <a:off x="1442481" y="571500"/>
            <a:ext cx="12541238" cy="1974900"/>
          </a:xfrm>
          <a:prstGeom prst="rect">
            <a:avLst/>
          </a:prstGeom>
        </p:spPr>
        <p:txBody>
          <a:bodyPr wrap="square" lIns="0" tIns="0" rIns="0" bIns="0" rtlCol="0" anchor="t">
            <a:spAutoFit/>
          </a:bodyPr>
          <a:lstStyle/>
          <a:p>
            <a:pPr algn="ctr">
              <a:lnSpc>
                <a:spcPts val="15399"/>
              </a:lnSpc>
            </a:pPr>
            <a:r>
              <a:rPr lang="en-US" sz="10999">
                <a:solidFill>
                  <a:srgbClr val="CF636E"/>
                </a:solidFill>
                <a:latin typeface="Bungee Shade"/>
              </a:rPr>
              <a:t>YOLOV4-tiny</a:t>
            </a:r>
          </a:p>
        </p:txBody>
      </p:sp>
      <p:sp>
        <p:nvSpPr>
          <p:cNvPr id="14" name="TextBox 13">
            <a:extLst>
              <a:ext uri="{FF2B5EF4-FFF2-40B4-BE49-F238E27FC236}">
                <a16:creationId xmlns:a16="http://schemas.microsoft.com/office/drawing/2014/main" id="{8ADC9206-7438-8949-A367-47AE6C15BEC1}"/>
              </a:ext>
            </a:extLst>
          </p:cNvPr>
          <p:cNvSpPr txBox="1"/>
          <p:nvPr/>
        </p:nvSpPr>
        <p:spPr>
          <a:xfrm>
            <a:off x="18032186" y="5165271"/>
            <a:ext cx="184731" cy="369332"/>
          </a:xfrm>
          <a:prstGeom prst="rect">
            <a:avLst/>
          </a:prstGeom>
          <a:noFill/>
        </p:spPr>
        <p:txBody>
          <a:bodyPr wrap="none" rtlCol="0">
            <a:spAutoFit/>
          </a:bodyPr>
          <a:lstStyle/>
          <a:p>
            <a:endParaRPr lang="en-VN"/>
          </a:p>
        </p:txBody>
      </p:sp>
      <p:sp>
        <p:nvSpPr>
          <p:cNvPr id="15" name="TextBox 14">
            <a:extLst>
              <a:ext uri="{FF2B5EF4-FFF2-40B4-BE49-F238E27FC236}">
                <a16:creationId xmlns:a16="http://schemas.microsoft.com/office/drawing/2014/main" id="{EC1AAB5B-F220-F64B-A42B-869FA45507B6}"/>
              </a:ext>
            </a:extLst>
          </p:cNvPr>
          <p:cNvSpPr txBox="1"/>
          <p:nvPr/>
        </p:nvSpPr>
        <p:spPr>
          <a:xfrm>
            <a:off x="18184586" y="5317671"/>
            <a:ext cx="184731" cy="369332"/>
          </a:xfrm>
          <a:prstGeom prst="rect">
            <a:avLst/>
          </a:prstGeom>
          <a:noFill/>
        </p:spPr>
        <p:txBody>
          <a:bodyPr wrap="none" rtlCol="0">
            <a:spAutoFit/>
          </a:bodyPr>
          <a:lstStyle/>
          <a:p>
            <a:endParaRPr lang="en-VN"/>
          </a:p>
        </p:txBody>
      </p:sp>
    </p:spTree>
    <p:extLst>
      <p:ext uri="{BB962C8B-B14F-4D97-AF65-F5344CB8AC3E}">
        <p14:creationId xmlns:p14="http://schemas.microsoft.com/office/powerpoint/2010/main" val="2464757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Train YOLOv4-tiny</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18</a:t>
            </a:fld>
            <a:endParaRPr lang="en-US"/>
          </a:p>
        </p:txBody>
      </p:sp>
      <p:pic>
        <p:nvPicPr>
          <p:cNvPr id="8" name="Picture 7" descr="Chart&#10;&#10;Description automatically generated">
            <a:extLst>
              <a:ext uri="{FF2B5EF4-FFF2-40B4-BE49-F238E27FC236}">
                <a16:creationId xmlns:a16="http://schemas.microsoft.com/office/drawing/2014/main" id="{0EA4F3BF-A990-081B-7F9F-DAF13CFDD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9711" y="1689294"/>
            <a:ext cx="7411045" cy="7411045"/>
          </a:xfrm>
          <a:prstGeom prst="rect">
            <a:avLst/>
          </a:prstGeom>
        </p:spPr>
      </p:pic>
    </p:spTree>
    <p:extLst>
      <p:ext uri="{BB962C8B-B14F-4D97-AF65-F5344CB8AC3E}">
        <p14:creationId xmlns:p14="http://schemas.microsoft.com/office/powerpoint/2010/main" val="3118938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Data test </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12" name="Picture 11" descr="Qr code&#10;&#10;Description automatically generated">
            <a:extLst>
              <a:ext uri="{FF2B5EF4-FFF2-40B4-BE49-F238E27FC236}">
                <a16:creationId xmlns:a16="http://schemas.microsoft.com/office/drawing/2014/main" id="{4313DB14-149D-B461-E4D0-CE3274806F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94253" y="2267957"/>
            <a:ext cx="6383755" cy="6383755"/>
          </a:xfrm>
          <a:prstGeom prst="rect">
            <a:avLst/>
          </a:prstGeom>
        </p:spPr>
      </p:pic>
      <p:sp>
        <p:nvSpPr>
          <p:cNvPr id="14" name="TextBox 9">
            <a:extLst>
              <a:ext uri="{FF2B5EF4-FFF2-40B4-BE49-F238E27FC236}">
                <a16:creationId xmlns:a16="http://schemas.microsoft.com/office/drawing/2014/main" id="{D35AF2B7-4494-5B4E-F4A6-64C67484EC51}"/>
              </a:ext>
            </a:extLst>
          </p:cNvPr>
          <p:cNvSpPr txBox="1"/>
          <p:nvPr/>
        </p:nvSpPr>
        <p:spPr>
          <a:xfrm>
            <a:off x="1570737" y="3442553"/>
            <a:ext cx="7573263" cy="3401893"/>
          </a:xfrm>
          <a:prstGeom prst="rect">
            <a:avLst/>
          </a:prstGeom>
        </p:spPr>
        <p:txBody>
          <a:bodyPr lIns="0" tIns="0" rIns="0" bIns="0" rtlCol="0" anchor="t">
            <a:spAutoFit/>
          </a:bodyPr>
          <a:lstStyle/>
          <a:p>
            <a:pPr>
              <a:lnSpc>
                <a:spcPts val="5439"/>
              </a:lnSpc>
            </a:pPr>
            <a:r>
              <a:rPr lang="en-US" sz="3399">
                <a:solidFill>
                  <a:srgbClr val="2F2535"/>
                </a:solidFill>
                <a:latin typeface="Noto Sans Bold"/>
              </a:rPr>
              <a:t>- 120 ảnh, được chia thành ba lớp:</a:t>
            </a:r>
          </a:p>
          <a:p>
            <a:pPr>
              <a:lnSpc>
                <a:spcPts val="5439"/>
              </a:lnSpc>
            </a:pPr>
            <a:r>
              <a:rPr lang="en-US" sz="3399">
                <a:solidFill>
                  <a:srgbClr val="2F2535"/>
                </a:solidFill>
                <a:latin typeface="Noto Sans Bold"/>
              </a:rPr>
              <a:t>- 179 khuôn mặt được gán nhãn:</a:t>
            </a:r>
          </a:p>
          <a:p>
            <a:pPr marL="734059" lvl="1" indent="-367030">
              <a:lnSpc>
                <a:spcPts val="5439"/>
              </a:lnSpc>
              <a:buFont typeface="Arial"/>
              <a:buChar char="•"/>
            </a:pPr>
            <a:r>
              <a:rPr lang="en-US" sz="3399">
                <a:solidFill>
                  <a:srgbClr val="2F2535"/>
                </a:solidFill>
                <a:latin typeface="Noto Sans"/>
              </a:rPr>
              <a:t>94 </a:t>
            </a:r>
            <a:r>
              <a:rPr lang="en-US" sz="3399" err="1">
                <a:solidFill>
                  <a:srgbClr val="2F2535"/>
                </a:solidFill>
                <a:latin typeface="Noto Sans"/>
              </a:rPr>
              <a:t>with_mask</a:t>
            </a:r>
            <a:endParaRPr lang="en-US" sz="3399">
              <a:solidFill>
                <a:srgbClr val="2F2535"/>
              </a:solidFill>
              <a:latin typeface="Noto Sans"/>
            </a:endParaRPr>
          </a:p>
          <a:p>
            <a:pPr marL="734059" lvl="1" indent="-367030">
              <a:lnSpc>
                <a:spcPts val="5439"/>
              </a:lnSpc>
              <a:buFont typeface="Arial"/>
              <a:buChar char="•"/>
            </a:pPr>
            <a:r>
              <a:rPr lang="en-US" sz="3399">
                <a:solidFill>
                  <a:srgbClr val="2F2535"/>
                </a:solidFill>
                <a:latin typeface="Noto Sans"/>
              </a:rPr>
              <a:t>48 </a:t>
            </a:r>
            <a:r>
              <a:rPr lang="en-US" sz="3399" err="1">
                <a:solidFill>
                  <a:srgbClr val="2F2535"/>
                </a:solidFill>
                <a:latin typeface="Noto Sans"/>
              </a:rPr>
              <a:t>without_mask</a:t>
            </a:r>
            <a:endParaRPr lang="en-US" sz="3399">
              <a:solidFill>
                <a:srgbClr val="2F2535"/>
              </a:solidFill>
              <a:latin typeface="Noto Sans"/>
            </a:endParaRPr>
          </a:p>
          <a:p>
            <a:pPr marL="734059" lvl="1" indent="-367030">
              <a:lnSpc>
                <a:spcPts val="5439"/>
              </a:lnSpc>
              <a:buFont typeface="Arial"/>
              <a:buChar char="•"/>
            </a:pPr>
            <a:r>
              <a:rPr lang="en-US" sz="3399">
                <a:solidFill>
                  <a:srgbClr val="2F2535"/>
                </a:solidFill>
                <a:latin typeface="Noto Sans"/>
              </a:rPr>
              <a:t>37 </a:t>
            </a:r>
            <a:r>
              <a:rPr lang="en-US" sz="3399" err="1">
                <a:solidFill>
                  <a:srgbClr val="2F2535"/>
                </a:solidFill>
                <a:latin typeface="Noto Sans"/>
              </a:rPr>
              <a:t>mask_weared_incorrect</a:t>
            </a:r>
            <a:endParaRPr lang="en-US" sz="3399">
              <a:solidFill>
                <a:srgbClr val="2F2535"/>
              </a:solidFill>
              <a:latin typeface="Noto Sans"/>
            </a:endParaRPr>
          </a:p>
        </p:txBody>
      </p:sp>
    </p:spTree>
    <p:extLst>
      <p:ext uri="{BB962C8B-B14F-4D97-AF65-F5344CB8AC3E}">
        <p14:creationId xmlns:p14="http://schemas.microsoft.com/office/powerpoint/2010/main" val="3663378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4069444"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535"/>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grpSp>
        <p:nvGrpSpPr>
          <p:cNvPr id="7" name="Group 7"/>
          <p:cNvGrpSpPr/>
          <p:nvPr/>
        </p:nvGrpSpPr>
        <p:grpSpPr>
          <a:xfrm>
            <a:off x="1028700" y="1689294"/>
            <a:ext cx="7079146" cy="1174623"/>
            <a:chOff x="0" y="0"/>
            <a:chExt cx="9438861" cy="1566164"/>
          </a:xfrm>
        </p:grpSpPr>
        <p:sp>
          <p:nvSpPr>
            <p:cNvPr id="8" name="AutoShape 8"/>
            <p:cNvSpPr/>
            <p:nvPr/>
          </p:nvSpPr>
          <p:spPr>
            <a:xfrm>
              <a:off x="0" y="0"/>
              <a:ext cx="9438861" cy="1566164"/>
            </a:xfrm>
            <a:prstGeom prst="rect">
              <a:avLst/>
            </a:prstGeom>
            <a:solidFill>
              <a:srgbClr val="407BFF"/>
            </a:solidFill>
          </p:spPr>
        </p:sp>
        <p:sp>
          <p:nvSpPr>
            <p:cNvPr id="9" name="TextBox 9"/>
            <p:cNvSpPr txBox="1"/>
            <p:nvPr/>
          </p:nvSpPr>
          <p:spPr>
            <a:xfrm>
              <a:off x="484347" y="442149"/>
              <a:ext cx="8470168" cy="719965"/>
            </a:xfrm>
            <a:prstGeom prst="rect">
              <a:avLst/>
            </a:prstGeom>
          </p:spPr>
          <p:txBody>
            <a:bodyPr lIns="0" tIns="0" rIns="0" bIns="0" rtlCol="0" anchor="t">
              <a:spAutoFit/>
            </a:bodyPr>
            <a:lstStyle/>
            <a:p>
              <a:pPr>
                <a:lnSpc>
                  <a:spcPts val="4173"/>
                </a:lnSpc>
              </a:pPr>
              <a:r>
                <a:rPr lang="en-US" sz="3793" spc="75">
                  <a:solidFill>
                    <a:srgbClr val="FFFFFF"/>
                  </a:solidFill>
                  <a:latin typeface="Poppins Medium Bold"/>
                </a:rPr>
                <a:t>NỘI DUNG</a:t>
              </a:r>
            </a:p>
          </p:txBody>
        </p:sp>
      </p:gr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874439" y="3273089"/>
            <a:ext cx="4616886" cy="4114800"/>
          </a:xfrm>
          <a:prstGeom prst="rect">
            <a:avLst/>
          </a:prstGeom>
        </p:spPr>
      </p:pic>
      <p:sp>
        <p:nvSpPr>
          <p:cNvPr id="11" name="TextBox 11"/>
          <p:cNvSpPr txBox="1"/>
          <p:nvPr/>
        </p:nvSpPr>
        <p:spPr>
          <a:xfrm>
            <a:off x="1028700" y="4544819"/>
            <a:ext cx="8828355" cy="2714910"/>
          </a:xfrm>
          <a:prstGeom prst="rect">
            <a:avLst/>
          </a:prstGeom>
        </p:spPr>
        <p:txBody>
          <a:bodyPr lIns="0" tIns="0" rIns="0" bIns="0" rtlCol="0" anchor="t">
            <a:spAutoFit/>
          </a:bodyPr>
          <a:lstStyle/>
          <a:p>
            <a:pPr>
              <a:lnSpc>
                <a:spcPts val="4332"/>
              </a:lnSpc>
            </a:pPr>
            <a:r>
              <a:rPr lang="en-US" sz="2888" spc="28">
                <a:solidFill>
                  <a:srgbClr val="2F2535"/>
                </a:solidFill>
                <a:latin typeface="Noto Sans Bold"/>
              </a:rPr>
              <a:t>Giới thiệu đề tài</a:t>
            </a:r>
          </a:p>
          <a:p>
            <a:pPr>
              <a:lnSpc>
                <a:spcPts val="4332"/>
              </a:lnSpc>
            </a:pPr>
            <a:r>
              <a:rPr lang="en-US" sz="2888" spc="28">
                <a:solidFill>
                  <a:srgbClr val="2F2535"/>
                </a:solidFill>
                <a:latin typeface="Noto Sans Bold"/>
              </a:rPr>
              <a:t>Tổng quan</a:t>
            </a:r>
          </a:p>
          <a:p>
            <a:pPr>
              <a:lnSpc>
                <a:spcPts val="4332"/>
              </a:lnSpc>
            </a:pPr>
            <a:r>
              <a:rPr lang="en-US" sz="2888" spc="28">
                <a:solidFill>
                  <a:srgbClr val="2F2535"/>
                </a:solidFill>
                <a:latin typeface="Noto Sans Bold"/>
              </a:rPr>
              <a:t>Giới thiệu bộ dữ liệu</a:t>
            </a:r>
          </a:p>
          <a:p>
            <a:pPr>
              <a:lnSpc>
                <a:spcPts val="4332"/>
              </a:lnSpc>
            </a:pPr>
            <a:r>
              <a:rPr lang="en-US" sz="2888" spc="28">
                <a:solidFill>
                  <a:srgbClr val="2F2535"/>
                </a:solidFill>
                <a:latin typeface="Noto Sans Bold"/>
              </a:rPr>
              <a:t>Train + Test model</a:t>
            </a:r>
          </a:p>
          <a:p>
            <a:pPr>
              <a:lnSpc>
                <a:spcPts val="4332"/>
              </a:lnSpc>
            </a:pPr>
            <a:r>
              <a:rPr lang="en-US" sz="2888" spc="28">
                <a:solidFill>
                  <a:srgbClr val="2F2535"/>
                </a:solidFill>
                <a:latin typeface="Noto Sans Bold"/>
              </a:rPr>
              <a:t>Demo</a:t>
            </a:r>
          </a:p>
        </p:txBody>
      </p:sp>
      <p:sp>
        <p:nvSpPr>
          <p:cNvPr id="14" name="Slide Number Placeholder 13">
            <a:extLst>
              <a:ext uri="{FF2B5EF4-FFF2-40B4-BE49-F238E27FC236}">
                <a16:creationId xmlns:a16="http://schemas.microsoft.com/office/drawing/2014/main" id="{47800AE3-BA45-CE43-17DF-18285188905A}"/>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Test model</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20</a:t>
            </a:fld>
            <a:endParaRPr lang="en-US"/>
          </a:p>
        </p:txBody>
      </p:sp>
      <p:grpSp>
        <p:nvGrpSpPr>
          <p:cNvPr id="21" name="Group 20">
            <a:extLst>
              <a:ext uri="{FF2B5EF4-FFF2-40B4-BE49-F238E27FC236}">
                <a16:creationId xmlns:a16="http://schemas.microsoft.com/office/drawing/2014/main" id="{F2287B24-F541-D80C-8A00-B79FEC9066AF}"/>
              </a:ext>
            </a:extLst>
          </p:cNvPr>
          <p:cNvGrpSpPr/>
          <p:nvPr/>
        </p:nvGrpSpPr>
        <p:grpSpPr>
          <a:xfrm>
            <a:off x="3090701" y="4678276"/>
            <a:ext cx="11552889" cy="1821825"/>
            <a:chOff x="5547695" y="4871412"/>
            <a:chExt cx="11552889" cy="1821825"/>
          </a:xfrm>
        </p:grpSpPr>
        <p:pic>
          <p:nvPicPr>
            <p:cNvPr id="14" name="Picture 13">
              <a:extLst>
                <a:ext uri="{FF2B5EF4-FFF2-40B4-BE49-F238E27FC236}">
                  <a16:creationId xmlns:a16="http://schemas.microsoft.com/office/drawing/2014/main" id="{8B7CF572-516A-5DA6-A994-5DE54854323D}"/>
                </a:ext>
              </a:extLst>
            </p:cNvPr>
            <p:cNvPicPr>
              <a:picLocks noChangeAspect="1"/>
            </p:cNvPicPr>
            <p:nvPr/>
          </p:nvPicPr>
          <p:blipFill>
            <a:blip r:embed="rId6"/>
            <a:stretch>
              <a:fillRect/>
            </a:stretch>
          </p:blipFill>
          <p:spPr>
            <a:xfrm>
              <a:off x="5547695" y="4871412"/>
              <a:ext cx="6298625" cy="1821825"/>
            </a:xfrm>
            <a:prstGeom prst="rect">
              <a:avLst/>
            </a:prstGeom>
          </p:spPr>
        </p:pic>
        <p:pic>
          <p:nvPicPr>
            <p:cNvPr id="16" name="Picture 15">
              <a:extLst>
                <a:ext uri="{FF2B5EF4-FFF2-40B4-BE49-F238E27FC236}">
                  <a16:creationId xmlns:a16="http://schemas.microsoft.com/office/drawing/2014/main" id="{DFEF37B6-5786-1473-A142-B3862C7C0EAD}"/>
                </a:ext>
              </a:extLst>
            </p:cNvPr>
            <p:cNvPicPr>
              <a:picLocks noChangeAspect="1"/>
            </p:cNvPicPr>
            <p:nvPr/>
          </p:nvPicPr>
          <p:blipFill>
            <a:blip r:embed="rId7"/>
            <a:stretch>
              <a:fillRect/>
            </a:stretch>
          </p:blipFill>
          <p:spPr>
            <a:xfrm>
              <a:off x="12369937" y="5215327"/>
              <a:ext cx="4730647" cy="1135355"/>
            </a:xfrm>
            <a:prstGeom prst="rect">
              <a:avLst/>
            </a:prstGeom>
          </p:spPr>
        </p:pic>
      </p:grpSp>
      <p:pic>
        <p:nvPicPr>
          <p:cNvPr id="8" name="Picture 7">
            <a:extLst>
              <a:ext uri="{FF2B5EF4-FFF2-40B4-BE49-F238E27FC236}">
                <a16:creationId xmlns:a16="http://schemas.microsoft.com/office/drawing/2014/main" id="{7529A381-D66B-99A9-6454-6ED23407452C}"/>
              </a:ext>
            </a:extLst>
          </p:cNvPr>
          <p:cNvPicPr>
            <a:picLocks noChangeAspect="1"/>
          </p:cNvPicPr>
          <p:nvPr/>
        </p:nvPicPr>
        <p:blipFill>
          <a:blip r:embed="rId8"/>
          <a:stretch>
            <a:fillRect/>
          </a:stretch>
        </p:blipFill>
        <p:spPr>
          <a:xfrm>
            <a:off x="1292553" y="2021870"/>
            <a:ext cx="15149186" cy="2091566"/>
          </a:xfrm>
          <a:prstGeom prst="rect">
            <a:avLst/>
          </a:prstGeom>
        </p:spPr>
      </p:pic>
      <p:pic>
        <p:nvPicPr>
          <p:cNvPr id="15" name="Picture 14">
            <a:extLst>
              <a:ext uri="{FF2B5EF4-FFF2-40B4-BE49-F238E27FC236}">
                <a16:creationId xmlns:a16="http://schemas.microsoft.com/office/drawing/2014/main" id="{ADD17866-CFD7-7D2D-7D09-66F2E4BA6CAE}"/>
              </a:ext>
            </a:extLst>
          </p:cNvPr>
          <p:cNvPicPr>
            <a:picLocks noChangeAspect="1"/>
          </p:cNvPicPr>
          <p:nvPr/>
        </p:nvPicPr>
        <p:blipFill>
          <a:blip r:embed="rId9"/>
          <a:stretch>
            <a:fillRect/>
          </a:stretch>
        </p:blipFill>
        <p:spPr>
          <a:xfrm>
            <a:off x="1187416" y="6956072"/>
            <a:ext cx="6694552" cy="2064398"/>
          </a:xfrm>
          <a:prstGeom prst="rect">
            <a:avLst/>
          </a:prstGeom>
        </p:spPr>
      </p:pic>
      <p:pic>
        <p:nvPicPr>
          <p:cNvPr id="20" name="Picture 19">
            <a:extLst>
              <a:ext uri="{FF2B5EF4-FFF2-40B4-BE49-F238E27FC236}">
                <a16:creationId xmlns:a16="http://schemas.microsoft.com/office/drawing/2014/main" id="{B4C27227-61A6-8E91-07C7-E1241DF691FD}"/>
              </a:ext>
            </a:extLst>
          </p:cNvPr>
          <p:cNvPicPr>
            <a:picLocks noChangeAspect="1"/>
          </p:cNvPicPr>
          <p:nvPr/>
        </p:nvPicPr>
        <p:blipFill>
          <a:blip r:embed="rId10"/>
          <a:stretch>
            <a:fillRect/>
          </a:stretch>
        </p:blipFill>
        <p:spPr>
          <a:xfrm>
            <a:off x="11065581" y="6944087"/>
            <a:ext cx="5691842" cy="1975924"/>
          </a:xfrm>
          <a:prstGeom prst="rect">
            <a:avLst/>
          </a:prstGeom>
        </p:spPr>
      </p:pic>
    </p:spTree>
    <p:extLst>
      <p:ext uri="{BB962C8B-B14F-4D97-AF65-F5344CB8AC3E}">
        <p14:creationId xmlns:p14="http://schemas.microsoft.com/office/powerpoint/2010/main" val="117293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par>
                                <p:cTn id="13" presetID="14" presetClass="entr" presetSubtype="1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7" name="Picture 6">
            <a:extLst>
              <a:ext uri="{FF2B5EF4-FFF2-40B4-BE49-F238E27FC236}">
                <a16:creationId xmlns:a16="http://schemas.microsoft.com/office/drawing/2014/main" id="{BCF14227-2F5C-D34E-E61D-93DC03CE4AC0}"/>
              </a:ext>
            </a:extLst>
          </p:cNvPr>
          <p:cNvPicPr>
            <a:picLocks noChangeAspect="1"/>
          </p:cNvPicPr>
          <p:nvPr/>
        </p:nvPicPr>
        <p:blipFill>
          <a:blip r:embed="rId6"/>
          <a:stretch>
            <a:fillRect/>
          </a:stretch>
        </p:blipFill>
        <p:spPr>
          <a:xfrm>
            <a:off x="4114800" y="1149981"/>
            <a:ext cx="3962400" cy="3962400"/>
          </a:xfrm>
          <a:prstGeom prst="rect">
            <a:avLst/>
          </a:prstGeom>
        </p:spPr>
      </p:pic>
      <p:pic>
        <p:nvPicPr>
          <p:cNvPr id="9" name="Picture 8">
            <a:extLst>
              <a:ext uri="{FF2B5EF4-FFF2-40B4-BE49-F238E27FC236}">
                <a16:creationId xmlns:a16="http://schemas.microsoft.com/office/drawing/2014/main" id="{08DA7A1B-350D-0329-3EFB-5D11C66A506A}"/>
              </a:ext>
            </a:extLst>
          </p:cNvPr>
          <p:cNvPicPr>
            <a:picLocks noChangeAspect="1"/>
          </p:cNvPicPr>
          <p:nvPr/>
        </p:nvPicPr>
        <p:blipFill>
          <a:blip r:embed="rId7"/>
          <a:stretch>
            <a:fillRect/>
          </a:stretch>
        </p:blipFill>
        <p:spPr>
          <a:xfrm>
            <a:off x="10021319" y="1181100"/>
            <a:ext cx="3962400" cy="3962400"/>
          </a:xfrm>
          <a:prstGeom prst="rect">
            <a:avLst/>
          </a:prstGeom>
        </p:spPr>
      </p:pic>
      <p:pic>
        <p:nvPicPr>
          <p:cNvPr id="12" name="Picture 11">
            <a:extLst>
              <a:ext uri="{FF2B5EF4-FFF2-40B4-BE49-F238E27FC236}">
                <a16:creationId xmlns:a16="http://schemas.microsoft.com/office/drawing/2014/main" id="{D8561AC5-EDB8-1DC4-4D7D-E0112E7013CE}"/>
              </a:ext>
            </a:extLst>
          </p:cNvPr>
          <p:cNvPicPr>
            <a:picLocks noChangeAspect="1"/>
          </p:cNvPicPr>
          <p:nvPr/>
        </p:nvPicPr>
        <p:blipFill>
          <a:blip r:embed="rId8"/>
          <a:stretch>
            <a:fillRect/>
          </a:stretch>
        </p:blipFill>
        <p:spPr>
          <a:xfrm>
            <a:off x="4114800" y="5504836"/>
            <a:ext cx="3962400" cy="3962400"/>
          </a:xfrm>
          <a:prstGeom prst="rect">
            <a:avLst/>
          </a:prstGeom>
        </p:spPr>
      </p:pic>
      <p:pic>
        <p:nvPicPr>
          <p:cNvPr id="15" name="Picture 14">
            <a:extLst>
              <a:ext uri="{FF2B5EF4-FFF2-40B4-BE49-F238E27FC236}">
                <a16:creationId xmlns:a16="http://schemas.microsoft.com/office/drawing/2014/main" id="{C05F4A9E-921F-077A-2DE9-C4EF85996AAF}"/>
              </a:ext>
            </a:extLst>
          </p:cNvPr>
          <p:cNvPicPr>
            <a:picLocks noChangeAspect="1"/>
          </p:cNvPicPr>
          <p:nvPr/>
        </p:nvPicPr>
        <p:blipFill>
          <a:blip r:embed="rId9"/>
          <a:stretch>
            <a:fillRect/>
          </a:stretch>
        </p:blipFill>
        <p:spPr>
          <a:xfrm>
            <a:off x="10021319" y="5504836"/>
            <a:ext cx="3962400" cy="3962400"/>
          </a:xfrm>
          <a:prstGeom prst="rect">
            <a:avLst/>
          </a:prstGeom>
        </p:spPr>
      </p:pic>
      <p:sp>
        <p:nvSpPr>
          <p:cNvPr id="8" name="Oval 7">
            <a:extLst>
              <a:ext uri="{FF2B5EF4-FFF2-40B4-BE49-F238E27FC236}">
                <a16:creationId xmlns:a16="http://schemas.microsoft.com/office/drawing/2014/main" id="{2F5CD290-102F-8C05-2965-E6A9637FA14D}"/>
              </a:ext>
            </a:extLst>
          </p:cNvPr>
          <p:cNvSpPr/>
          <p:nvPr/>
        </p:nvSpPr>
        <p:spPr>
          <a:xfrm>
            <a:off x="170333" y="1481033"/>
            <a:ext cx="215153" cy="208261"/>
          </a:xfrm>
          <a:prstGeom prst="ellipse">
            <a:avLst/>
          </a:prstGeom>
          <a:solidFill>
            <a:srgbClr val="444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72FD202-2B67-EB22-2849-2BC4674CD0A9}"/>
              </a:ext>
            </a:extLst>
          </p:cNvPr>
          <p:cNvSpPr/>
          <p:nvPr/>
        </p:nvSpPr>
        <p:spPr>
          <a:xfrm>
            <a:off x="170333" y="1884444"/>
            <a:ext cx="215153" cy="208261"/>
          </a:xfrm>
          <a:prstGeom prst="ellipse">
            <a:avLst/>
          </a:prstGeom>
          <a:solidFill>
            <a:srgbClr val="17F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BE281C0-115F-62E0-C633-A54F61805C29}"/>
              </a:ext>
            </a:extLst>
          </p:cNvPr>
          <p:cNvSpPr/>
          <p:nvPr/>
        </p:nvSpPr>
        <p:spPr>
          <a:xfrm>
            <a:off x="170333" y="2287855"/>
            <a:ext cx="215153" cy="208261"/>
          </a:xfrm>
          <a:prstGeom prst="ellipse">
            <a:avLst/>
          </a:prstGeom>
          <a:solidFill>
            <a:srgbClr val="E903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9748D2D-9313-7E82-3A98-F661AD00680F}"/>
              </a:ext>
            </a:extLst>
          </p:cNvPr>
          <p:cNvSpPr txBox="1"/>
          <p:nvPr/>
        </p:nvSpPr>
        <p:spPr>
          <a:xfrm>
            <a:off x="536452" y="1344624"/>
            <a:ext cx="3312098" cy="430887"/>
          </a:xfrm>
          <a:prstGeom prst="rect">
            <a:avLst/>
          </a:prstGeom>
          <a:noFill/>
        </p:spPr>
        <p:txBody>
          <a:bodyPr wrap="square" rtlCol="0">
            <a:spAutoFit/>
          </a:bodyPr>
          <a:lstStyle/>
          <a:p>
            <a:r>
              <a:rPr lang="en-US" sz="2200" err="1">
                <a:solidFill>
                  <a:srgbClr val="4440D9"/>
                </a:solidFill>
              </a:rPr>
              <a:t>mask_weared_incorrect</a:t>
            </a:r>
            <a:endParaRPr lang="en-US" sz="2200">
              <a:solidFill>
                <a:srgbClr val="4440D9"/>
              </a:solidFill>
            </a:endParaRPr>
          </a:p>
        </p:txBody>
      </p:sp>
      <p:sp>
        <p:nvSpPr>
          <p:cNvPr id="17" name="TextBox 16">
            <a:extLst>
              <a:ext uri="{FF2B5EF4-FFF2-40B4-BE49-F238E27FC236}">
                <a16:creationId xmlns:a16="http://schemas.microsoft.com/office/drawing/2014/main" id="{A2DAADCA-2CE5-65E9-B199-6AE4CC4FAF20}"/>
              </a:ext>
            </a:extLst>
          </p:cNvPr>
          <p:cNvSpPr txBox="1"/>
          <p:nvPr/>
        </p:nvSpPr>
        <p:spPr>
          <a:xfrm>
            <a:off x="536452" y="1753111"/>
            <a:ext cx="3312098" cy="430887"/>
          </a:xfrm>
          <a:prstGeom prst="rect">
            <a:avLst/>
          </a:prstGeom>
          <a:noFill/>
        </p:spPr>
        <p:txBody>
          <a:bodyPr wrap="square" rtlCol="0">
            <a:spAutoFit/>
          </a:bodyPr>
          <a:lstStyle/>
          <a:p>
            <a:r>
              <a:rPr lang="en-US" sz="2200" err="1">
                <a:solidFill>
                  <a:srgbClr val="17F011"/>
                </a:solidFill>
              </a:rPr>
              <a:t>with_mask</a:t>
            </a:r>
            <a:endParaRPr lang="en-US" sz="2200">
              <a:solidFill>
                <a:srgbClr val="17F011"/>
              </a:solidFill>
            </a:endParaRPr>
          </a:p>
        </p:txBody>
      </p:sp>
      <p:sp>
        <p:nvSpPr>
          <p:cNvPr id="18" name="TextBox 17">
            <a:extLst>
              <a:ext uri="{FF2B5EF4-FFF2-40B4-BE49-F238E27FC236}">
                <a16:creationId xmlns:a16="http://schemas.microsoft.com/office/drawing/2014/main" id="{A68F2BB6-14BF-CC31-1689-4D50E1E77796}"/>
              </a:ext>
            </a:extLst>
          </p:cNvPr>
          <p:cNvSpPr txBox="1"/>
          <p:nvPr/>
        </p:nvSpPr>
        <p:spPr>
          <a:xfrm>
            <a:off x="536452" y="2161599"/>
            <a:ext cx="3312098" cy="430887"/>
          </a:xfrm>
          <a:prstGeom prst="rect">
            <a:avLst/>
          </a:prstGeom>
          <a:noFill/>
        </p:spPr>
        <p:txBody>
          <a:bodyPr wrap="square" rtlCol="0">
            <a:spAutoFit/>
          </a:bodyPr>
          <a:lstStyle/>
          <a:p>
            <a:r>
              <a:rPr lang="en-US" sz="2200" err="1">
                <a:solidFill>
                  <a:srgbClr val="E90305"/>
                </a:solidFill>
              </a:rPr>
              <a:t>without_mask</a:t>
            </a:r>
            <a:endParaRPr lang="en-US" sz="2200">
              <a:solidFill>
                <a:srgbClr val="E90305"/>
              </a:solidFill>
            </a:endParaRPr>
          </a:p>
        </p:txBody>
      </p:sp>
    </p:spTree>
    <p:extLst>
      <p:ext uri="{BB962C8B-B14F-4D97-AF65-F5344CB8AC3E}">
        <p14:creationId xmlns:p14="http://schemas.microsoft.com/office/powerpoint/2010/main" val="3897345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Test model</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22" name="Picture 21" descr="A person with the hand on the face&#10;&#10;Description automatically generated with medium confidence">
            <a:extLst>
              <a:ext uri="{FF2B5EF4-FFF2-40B4-BE49-F238E27FC236}">
                <a16:creationId xmlns:a16="http://schemas.microsoft.com/office/drawing/2014/main" id="{D7663CA0-393A-3682-3C36-F20ED36EEB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7876" y="1557405"/>
            <a:ext cx="3794760" cy="3794760"/>
          </a:xfrm>
          <a:prstGeom prst="rect">
            <a:avLst/>
          </a:prstGeom>
        </p:spPr>
      </p:pic>
      <p:pic>
        <p:nvPicPr>
          <p:cNvPr id="25" name="Picture 24" descr="A person with her hand on her face&#10;&#10;Description automatically generated with medium confidence">
            <a:extLst>
              <a:ext uri="{FF2B5EF4-FFF2-40B4-BE49-F238E27FC236}">
                <a16:creationId xmlns:a16="http://schemas.microsoft.com/office/drawing/2014/main" id="{F0C590D7-E864-08CB-AB15-CA6049329C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9413" y="1557405"/>
            <a:ext cx="3794760" cy="3794760"/>
          </a:xfrm>
          <a:prstGeom prst="rect">
            <a:avLst/>
          </a:prstGeom>
        </p:spPr>
      </p:pic>
      <p:pic>
        <p:nvPicPr>
          <p:cNvPr id="26" name="Picture 25" descr="A person wearing a mask&#10;&#10;Description automatically generated with low confidence">
            <a:extLst>
              <a:ext uri="{FF2B5EF4-FFF2-40B4-BE49-F238E27FC236}">
                <a16:creationId xmlns:a16="http://schemas.microsoft.com/office/drawing/2014/main" id="{0460F918-284D-9634-B19F-6A18185523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86339" y="5425377"/>
            <a:ext cx="3794760" cy="3794760"/>
          </a:xfrm>
          <a:prstGeom prst="rect">
            <a:avLst/>
          </a:prstGeom>
        </p:spPr>
      </p:pic>
      <p:pic>
        <p:nvPicPr>
          <p:cNvPr id="27" name="Picture 26" descr="A picture containing person, person&#10;&#10;Description automatically generated">
            <a:extLst>
              <a:ext uri="{FF2B5EF4-FFF2-40B4-BE49-F238E27FC236}">
                <a16:creationId xmlns:a16="http://schemas.microsoft.com/office/drawing/2014/main" id="{7B184818-8921-323B-5119-51C6DBAAD0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9413" y="5446787"/>
            <a:ext cx="3794760" cy="3794760"/>
          </a:xfrm>
          <a:prstGeom prst="rect">
            <a:avLst/>
          </a:prstGeom>
        </p:spPr>
      </p:pic>
      <p:pic>
        <p:nvPicPr>
          <p:cNvPr id="28" name="Picture 27" descr="A person with the hand on the face&#10;&#10;Description automatically generated with medium confidence">
            <a:extLst>
              <a:ext uri="{FF2B5EF4-FFF2-40B4-BE49-F238E27FC236}">
                <a16:creationId xmlns:a16="http://schemas.microsoft.com/office/drawing/2014/main" id="{7672F421-C031-7A5B-0410-CD509C4F8C8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77876" y="5446787"/>
            <a:ext cx="3794760" cy="3794760"/>
          </a:xfrm>
          <a:prstGeom prst="rect">
            <a:avLst/>
          </a:prstGeom>
        </p:spPr>
      </p:pic>
      <p:pic>
        <p:nvPicPr>
          <p:cNvPr id="29" name="Picture 28" descr="A picture containing person&#10;&#10;Description automatically generated">
            <a:extLst>
              <a:ext uri="{FF2B5EF4-FFF2-40B4-BE49-F238E27FC236}">
                <a16:creationId xmlns:a16="http://schemas.microsoft.com/office/drawing/2014/main" id="{759F524D-1480-0303-F8FF-66DF106961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86339" y="1557405"/>
            <a:ext cx="3794760" cy="3794760"/>
          </a:xfrm>
          <a:prstGeom prst="rect">
            <a:avLst/>
          </a:prstGeom>
        </p:spPr>
      </p:pic>
    </p:spTree>
    <p:extLst>
      <p:ext uri="{BB962C8B-B14F-4D97-AF65-F5344CB8AC3E}">
        <p14:creationId xmlns:p14="http://schemas.microsoft.com/office/powerpoint/2010/main" val="3602668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00180" y="1028700"/>
            <a:ext cx="657647" cy="660594"/>
            <a:chOff x="1965" y="0"/>
            <a:chExt cx="876862" cy="880792"/>
          </a:xfrm>
        </p:grpSpPr>
        <p:grpSp>
          <p:nvGrpSpPr>
            <p:cNvPr id="3" name="Group 3"/>
            <p:cNvGrpSpPr/>
            <p:nvPr/>
          </p:nvGrpSpPr>
          <p:grpSpPr>
            <a:xfrm>
              <a:off x="1965" y="0"/>
              <a:ext cx="876862" cy="880792"/>
              <a:chOff x="14167" y="0"/>
              <a:chExt cx="6321665"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535"/>
              </a:solidFill>
            </p:spPr>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1622" y="277680"/>
              <a:ext cx="457548" cy="325431"/>
            </a:xfrm>
            <a:prstGeom prst="rect">
              <a:avLst/>
            </a:prstGeom>
          </p:spPr>
        </p:pic>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736353" y="-1073395"/>
            <a:ext cx="5183051" cy="370352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29655" y="8576827"/>
            <a:ext cx="6059290" cy="4329638"/>
          </a:xfrm>
          <a:prstGeom prst="rect">
            <a:avLst/>
          </a:prstGeom>
        </p:spPr>
      </p:pic>
      <p:pic>
        <p:nvPicPr>
          <p:cNvPr id="9" name="Picture 9"/>
          <p:cNvPicPr>
            <a:picLocks noChangeAspect="1"/>
          </p:cNvPicPr>
          <p:nvPr/>
        </p:nvPicPr>
        <p:blipFill>
          <a:blip r:embed="rId6"/>
          <a:srcRect/>
          <a:stretch>
            <a:fillRect/>
          </a:stretch>
        </p:blipFill>
        <p:spPr>
          <a:xfrm>
            <a:off x="9547102" y="3092661"/>
            <a:ext cx="6396675" cy="4398358"/>
          </a:xfrm>
          <a:prstGeom prst="rect">
            <a:avLst/>
          </a:prstGeom>
        </p:spPr>
      </p:pic>
      <p:sp>
        <p:nvSpPr>
          <p:cNvPr id="10" name="TextBox 10"/>
          <p:cNvSpPr txBox="1"/>
          <p:nvPr/>
        </p:nvSpPr>
        <p:spPr>
          <a:xfrm>
            <a:off x="1128295" y="3669369"/>
            <a:ext cx="7612605" cy="2703830"/>
          </a:xfrm>
          <a:prstGeom prst="rect">
            <a:avLst/>
          </a:prstGeom>
        </p:spPr>
        <p:txBody>
          <a:bodyPr lIns="0" tIns="0" rIns="0" bIns="0" rtlCol="0" anchor="t">
            <a:spAutoFit/>
          </a:bodyPr>
          <a:lstStyle/>
          <a:p>
            <a:pPr algn="just">
              <a:lnSpc>
                <a:spcPts val="5439"/>
              </a:lnSpc>
            </a:pPr>
            <a:r>
              <a:rPr lang="en-US" sz="3399">
                <a:solidFill>
                  <a:srgbClr val="2F2535"/>
                </a:solidFill>
                <a:latin typeface="Noto Sans Bold"/>
              </a:rPr>
              <a:t>Bộ dữ liệu tay che miệng </a:t>
            </a:r>
          </a:p>
          <a:p>
            <a:pPr algn="just">
              <a:lnSpc>
                <a:spcPts val="5439"/>
              </a:lnSpc>
            </a:pPr>
            <a:r>
              <a:rPr lang="en-US" sz="3399">
                <a:solidFill>
                  <a:srgbClr val="2F2535"/>
                </a:solidFill>
                <a:latin typeface="Noto Sans"/>
              </a:rPr>
              <a:t>- 436 ảnh tải từ</a:t>
            </a:r>
            <a:r>
              <a:rPr lang="en-US" sz="3399">
                <a:solidFill>
                  <a:srgbClr val="CF636E"/>
                </a:solidFill>
                <a:latin typeface="Noto Sans"/>
              </a:rPr>
              <a:t> </a:t>
            </a:r>
            <a:r>
              <a:rPr lang="en-US" sz="3399">
                <a:solidFill>
                  <a:srgbClr val="CF636E"/>
                </a:solidFill>
                <a:latin typeface="Noto Sans Bold"/>
              </a:rPr>
              <a:t>istockphoto.com</a:t>
            </a:r>
          </a:p>
          <a:p>
            <a:pPr algn="just">
              <a:lnSpc>
                <a:spcPts val="5439"/>
              </a:lnSpc>
            </a:pPr>
            <a:r>
              <a:rPr lang="en-US" sz="3399">
                <a:solidFill>
                  <a:srgbClr val="2F2535"/>
                </a:solidFill>
                <a:latin typeface="Noto Sans"/>
              </a:rPr>
              <a:t>- Được gán nhãn </a:t>
            </a:r>
            <a:r>
              <a:rPr lang="en-US" sz="3399" err="1">
                <a:solidFill>
                  <a:srgbClr val="8E83DC"/>
                </a:solidFill>
                <a:latin typeface="Noto Sans Bold"/>
              </a:rPr>
              <a:t>without_mask</a:t>
            </a:r>
            <a:endParaRPr lang="en-US" sz="3399">
              <a:solidFill>
                <a:srgbClr val="8E83DC"/>
              </a:solidFill>
              <a:latin typeface="Noto Sans Bold"/>
            </a:endParaRPr>
          </a:p>
          <a:p>
            <a:pPr algn="just">
              <a:lnSpc>
                <a:spcPts val="5439"/>
              </a:lnSpc>
            </a:pPr>
            <a:r>
              <a:rPr lang="en-US" sz="3399">
                <a:solidFill>
                  <a:srgbClr val="2F2535"/>
                </a:solidFill>
                <a:latin typeface="Noto Sans"/>
              </a:rPr>
              <a:t>- Trộn với dữ liệu gốc</a:t>
            </a:r>
          </a:p>
        </p:txBody>
      </p:sp>
      <p:sp>
        <p:nvSpPr>
          <p:cNvPr id="11" name="TextBox 11"/>
          <p:cNvSpPr txBox="1"/>
          <p:nvPr/>
        </p:nvSpPr>
        <p:spPr>
          <a:xfrm>
            <a:off x="4799360" y="650875"/>
            <a:ext cx="8689281" cy="679450"/>
          </a:xfrm>
          <a:prstGeom prst="rect">
            <a:avLst/>
          </a:prstGeom>
        </p:spPr>
        <p:txBody>
          <a:bodyPr lIns="0" tIns="0" rIns="0" bIns="0" rtlCol="0" anchor="t">
            <a:spAutoFit/>
          </a:bodyPr>
          <a:lstStyle/>
          <a:p>
            <a:pPr algn="ctr">
              <a:lnSpc>
                <a:spcPts val="5599"/>
              </a:lnSpc>
            </a:pPr>
            <a:r>
              <a:rPr lang="en-US" sz="3999">
                <a:solidFill>
                  <a:srgbClr val="407BFF"/>
                </a:solidFill>
                <a:latin typeface="Noto Sans Bold"/>
              </a:rPr>
              <a:t>ĐỀ XUẤT CẢI THIỆN VÀ THỰC HIỆN</a:t>
            </a:r>
          </a:p>
        </p:txBody>
      </p:sp>
      <p:sp>
        <p:nvSpPr>
          <p:cNvPr id="14" name="Slide Number Placeholder 13">
            <a:extLst>
              <a:ext uri="{FF2B5EF4-FFF2-40B4-BE49-F238E27FC236}">
                <a16:creationId xmlns:a16="http://schemas.microsoft.com/office/drawing/2014/main" id="{6B4E4DC1-45B2-673A-2874-D3A56524B489}"/>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88503"/>
          </a:xfrm>
          <a:prstGeom prst="rect">
            <a:avLst/>
          </a:prstGeom>
        </p:spPr>
        <p:txBody>
          <a:bodyPr lIns="0" tIns="0" rIns="0" bIns="0" rtlCol="0" anchor="t">
            <a:spAutoFit/>
          </a:bodyPr>
          <a:lstStyle/>
          <a:p>
            <a:pPr>
              <a:lnSpc>
                <a:spcPts val="8250"/>
              </a:lnSpc>
            </a:pPr>
            <a:r>
              <a:rPr lang="en-US" sz="8000">
                <a:solidFill>
                  <a:srgbClr val="2F2535"/>
                </a:solidFill>
                <a:latin typeface="+mj-lt"/>
              </a:rPr>
              <a:t>Train lần 2</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11" name="Picture 10">
            <a:extLst>
              <a:ext uri="{FF2B5EF4-FFF2-40B4-BE49-F238E27FC236}">
                <a16:creationId xmlns:a16="http://schemas.microsoft.com/office/drawing/2014/main" id="{6F588E30-B498-2592-774C-2E6E90793E68}"/>
              </a:ext>
            </a:extLst>
          </p:cNvPr>
          <p:cNvPicPr>
            <a:picLocks noChangeAspect="1"/>
          </p:cNvPicPr>
          <p:nvPr/>
        </p:nvPicPr>
        <p:blipFill>
          <a:blip r:embed="rId6"/>
          <a:stretch>
            <a:fillRect/>
          </a:stretch>
        </p:blipFill>
        <p:spPr>
          <a:xfrm>
            <a:off x="5093637" y="1472973"/>
            <a:ext cx="8100726" cy="8100726"/>
          </a:xfrm>
          <a:prstGeom prst="rect">
            <a:avLst/>
          </a:prstGeom>
        </p:spPr>
      </p:pic>
    </p:spTree>
    <p:extLst>
      <p:ext uri="{BB962C8B-B14F-4D97-AF65-F5344CB8AC3E}">
        <p14:creationId xmlns:p14="http://schemas.microsoft.com/office/powerpoint/2010/main" val="2056245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Test model</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25</a:t>
            </a:fld>
            <a:endParaRPr lang="en-US"/>
          </a:p>
        </p:txBody>
      </p:sp>
      <p:pic>
        <p:nvPicPr>
          <p:cNvPr id="8" name="Picture 7" descr="A picture containing person, outdoor, hairpiece&#10;&#10;Description automatically generated">
            <a:extLst>
              <a:ext uri="{FF2B5EF4-FFF2-40B4-BE49-F238E27FC236}">
                <a16:creationId xmlns:a16="http://schemas.microsoft.com/office/drawing/2014/main" id="{27E9203B-F2ED-A1E3-1B61-32A893FF8F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3234" y="5593293"/>
            <a:ext cx="3962400" cy="3962400"/>
          </a:xfrm>
          <a:prstGeom prst="rect">
            <a:avLst/>
          </a:prstGeom>
        </p:spPr>
      </p:pic>
      <p:pic>
        <p:nvPicPr>
          <p:cNvPr id="11" name="Picture 10" descr="A person with her hand on her face&#10;&#10;Description automatically generated with medium confidence">
            <a:extLst>
              <a:ext uri="{FF2B5EF4-FFF2-40B4-BE49-F238E27FC236}">
                <a16:creationId xmlns:a16="http://schemas.microsoft.com/office/drawing/2014/main" id="{8A6F96EE-BDF5-15F0-2AB7-B5B22B6F2E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8036" y="1481033"/>
            <a:ext cx="3962400" cy="3962400"/>
          </a:xfrm>
          <a:prstGeom prst="rect">
            <a:avLst/>
          </a:prstGeom>
        </p:spPr>
      </p:pic>
      <p:pic>
        <p:nvPicPr>
          <p:cNvPr id="14" name="Picture 13" descr="A picture containing person, clothing&#10;&#10;Description automatically generated">
            <a:extLst>
              <a:ext uri="{FF2B5EF4-FFF2-40B4-BE49-F238E27FC236}">
                <a16:creationId xmlns:a16="http://schemas.microsoft.com/office/drawing/2014/main" id="{3E94EC25-D7C1-3AEE-87AB-FE83C12624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62442" y="1481033"/>
            <a:ext cx="3962400" cy="3962400"/>
          </a:xfrm>
          <a:prstGeom prst="rect">
            <a:avLst/>
          </a:prstGeom>
        </p:spPr>
      </p:pic>
      <p:pic>
        <p:nvPicPr>
          <p:cNvPr id="16" name="Picture 15" descr="A person with her hand on her face&#10;&#10;Description automatically generated with medium confidence">
            <a:extLst>
              <a:ext uri="{FF2B5EF4-FFF2-40B4-BE49-F238E27FC236}">
                <a16:creationId xmlns:a16="http://schemas.microsoft.com/office/drawing/2014/main" id="{884C66A5-13F7-3860-8235-2228B38E8A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49091" y="1481033"/>
            <a:ext cx="3962400" cy="3962400"/>
          </a:xfrm>
          <a:prstGeom prst="rect">
            <a:avLst/>
          </a:prstGeom>
        </p:spPr>
      </p:pic>
      <p:pic>
        <p:nvPicPr>
          <p:cNvPr id="19" name="Picture 18" descr="A picture containing text, person&#10;&#10;Description automatically generated">
            <a:extLst>
              <a:ext uri="{FF2B5EF4-FFF2-40B4-BE49-F238E27FC236}">
                <a16:creationId xmlns:a16="http://schemas.microsoft.com/office/drawing/2014/main" id="{EF129E53-2A6B-238D-0849-029D11B913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362442" y="5593293"/>
            <a:ext cx="3962400" cy="3962400"/>
          </a:xfrm>
          <a:prstGeom prst="rect">
            <a:avLst/>
          </a:prstGeom>
        </p:spPr>
      </p:pic>
      <p:pic>
        <p:nvPicPr>
          <p:cNvPr id="21" name="Picture 20" descr="A picture containing person, person, male&#10;&#10;Description automatically generated">
            <a:extLst>
              <a:ext uri="{FF2B5EF4-FFF2-40B4-BE49-F238E27FC236}">
                <a16:creationId xmlns:a16="http://schemas.microsoft.com/office/drawing/2014/main" id="{759D9F95-69D9-71D0-65F7-E9014F1C2C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49091" y="5593293"/>
            <a:ext cx="3962400" cy="3962400"/>
          </a:xfrm>
          <a:prstGeom prst="rect">
            <a:avLst/>
          </a:prstGeom>
        </p:spPr>
      </p:pic>
    </p:spTree>
    <p:extLst>
      <p:ext uri="{BB962C8B-B14F-4D97-AF65-F5344CB8AC3E}">
        <p14:creationId xmlns:p14="http://schemas.microsoft.com/office/powerpoint/2010/main" val="2297023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Test model</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26</a:t>
            </a:fld>
            <a:endParaRPr lang="en-US"/>
          </a:p>
        </p:txBody>
      </p:sp>
      <p:pic>
        <p:nvPicPr>
          <p:cNvPr id="9" name="Picture 8">
            <a:extLst>
              <a:ext uri="{FF2B5EF4-FFF2-40B4-BE49-F238E27FC236}">
                <a16:creationId xmlns:a16="http://schemas.microsoft.com/office/drawing/2014/main" id="{AFE32DC4-D7EB-FAB1-3756-9FA9F6C26F7F}"/>
              </a:ext>
            </a:extLst>
          </p:cNvPr>
          <p:cNvPicPr>
            <a:picLocks noChangeAspect="1"/>
          </p:cNvPicPr>
          <p:nvPr/>
        </p:nvPicPr>
        <p:blipFill>
          <a:blip r:embed="rId6"/>
          <a:stretch>
            <a:fillRect/>
          </a:stretch>
        </p:blipFill>
        <p:spPr>
          <a:xfrm>
            <a:off x="1925392" y="3073021"/>
            <a:ext cx="14400093" cy="2070479"/>
          </a:xfrm>
          <a:prstGeom prst="rect">
            <a:avLst/>
          </a:prstGeom>
        </p:spPr>
      </p:pic>
      <p:pic>
        <p:nvPicPr>
          <p:cNvPr id="15" name="Picture 14">
            <a:extLst>
              <a:ext uri="{FF2B5EF4-FFF2-40B4-BE49-F238E27FC236}">
                <a16:creationId xmlns:a16="http://schemas.microsoft.com/office/drawing/2014/main" id="{4561C1BC-D6DE-DFB9-E4ED-DA2D3CAB201C}"/>
              </a:ext>
            </a:extLst>
          </p:cNvPr>
          <p:cNvPicPr>
            <a:picLocks noChangeAspect="1"/>
          </p:cNvPicPr>
          <p:nvPr/>
        </p:nvPicPr>
        <p:blipFill>
          <a:blip r:embed="rId7"/>
          <a:stretch>
            <a:fillRect/>
          </a:stretch>
        </p:blipFill>
        <p:spPr>
          <a:xfrm>
            <a:off x="1793645" y="6165268"/>
            <a:ext cx="6484324" cy="1856745"/>
          </a:xfrm>
          <a:prstGeom prst="rect">
            <a:avLst/>
          </a:prstGeom>
        </p:spPr>
      </p:pic>
      <p:pic>
        <p:nvPicPr>
          <p:cNvPr id="17" name="Picture 16">
            <a:extLst>
              <a:ext uri="{FF2B5EF4-FFF2-40B4-BE49-F238E27FC236}">
                <a16:creationId xmlns:a16="http://schemas.microsoft.com/office/drawing/2014/main" id="{A48402E7-4B0F-3BBF-8C0A-91BF7286D9D1}"/>
              </a:ext>
            </a:extLst>
          </p:cNvPr>
          <p:cNvPicPr>
            <a:picLocks noChangeAspect="1"/>
          </p:cNvPicPr>
          <p:nvPr/>
        </p:nvPicPr>
        <p:blipFill>
          <a:blip r:embed="rId8"/>
          <a:stretch>
            <a:fillRect/>
          </a:stretch>
        </p:blipFill>
        <p:spPr>
          <a:xfrm>
            <a:off x="10898079" y="6165268"/>
            <a:ext cx="5427406" cy="1942441"/>
          </a:xfrm>
          <a:prstGeom prst="rect">
            <a:avLst/>
          </a:prstGeom>
        </p:spPr>
      </p:pic>
    </p:spTree>
    <p:extLst>
      <p:ext uri="{BB962C8B-B14F-4D97-AF65-F5344CB8AC3E}">
        <p14:creationId xmlns:p14="http://schemas.microsoft.com/office/powerpoint/2010/main" val="201407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00180" y="1028700"/>
            <a:ext cx="657647" cy="660594"/>
            <a:chOff x="1965" y="0"/>
            <a:chExt cx="876862" cy="880792"/>
          </a:xfrm>
        </p:grpSpPr>
        <p:grpSp>
          <p:nvGrpSpPr>
            <p:cNvPr id="3" name="Group 3"/>
            <p:cNvGrpSpPr/>
            <p:nvPr/>
          </p:nvGrpSpPr>
          <p:grpSpPr>
            <a:xfrm>
              <a:off x="1965" y="0"/>
              <a:ext cx="876862" cy="880792"/>
              <a:chOff x="14167" y="0"/>
              <a:chExt cx="6321665"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535"/>
              </a:solidFill>
            </p:spPr>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1622" y="277680"/>
              <a:ext cx="457548" cy="325431"/>
            </a:xfrm>
            <a:prstGeom prst="rect">
              <a:avLst/>
            </a:prstGeom>
          </p:spPr>
        </p:pic>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736353" y="-1073395"/>
            <a:ext cx="5183051" cy="370352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229655" y="8576827"/>
            <a:ext cx="6059290" cy="4329638"/>
          </a:xfrm>
          <a:prstGeom prst="rect">
            <a:avLst/>
          </a:prstGeom>
        </p:spPr>
      </p:pic>
      <p:pic>
        <p:nvPicPr>
          <p:cNvPr id="8" name="Picture 8"/>
          <p:cNvPicPr>
            <a:picLocks noChangeAspect="1"/>
          </p:cNvPicPr>
          <p:nvPr/>
        </p:nvPicPr>
        <p:blipFill>
          <a:blip r:embed="rId6"/>
          <a:srcRect/>
          <a:stretch>
            <a:fillRect/>
          </a:stretch>
        </p:blipFill>
        <p:spPr>
          <a:xfrm>
            <a:off x="10405497" y="2080103"/>
            <a:ext cx="6193209" cy="4364545"/>
          </a:xfrm>
          <a:prstGeom prst="rect">
            <a:avLst/>
          </a:prstGeom>
        </p:spPr>
      </p:pic>
      <p:sp>
        <p:nvSpPr>
          <p:cNvPr id="10" name="TextBox 10"/>
          <p:cNvSpPr txBox="1"/>
          <p:nvPr/>
        </p:nvSpPr>
        <p:spPr>
          <a:xfrm>
            <a:off x="4799360" y="650875"/>
            <a:ext cx="8689281" cy="679450"/>
          </a:xfrm>
          <a:prstGeom prst="rect">
            <a:avLst/>
          </a:prstGeom>
        </p:spPr>
        <p:txBody>
          <a:bodyPr lIns="0" tIns="0" rIns="0" bIns="0" rtlCol="0" anchor="t">
            <a:spAutoFit/>
          </a:bodyPr>
          <a:lstStyle/>
          <a:p>
            <a:pPr algn="ctr">
              <a:lnSpc>
                <a:spcPts val="5599"/>
              </a:lnSpc>
            </a:pPr>
            <a:r>
              <a:rPr lang="en-US" sz="3999">
                <a:solidFill>
                  <a:srgbClr val="407BFF"/>
                </a:solidFill>
                <a:latin typeface="Noto Sans Bold"/>
              </a:rPr>
              <a:t>ĐỀ XUẤT CẢI THIỆN VÀ THỰC HIỆN</a:t>
            </a:r>
          </a:p>
        </p:txBody>
      </p:sp>
      <p:sp>
        <p:nvSpPr>
          <p:cNvPr id="11" name="TextBox 11"/>
          <p:cNvSpPr txBox="1"/>
          <p:nvPr/>
        </p:nvSpPr>
        <p:spPr>
          <a:xfrm>
            <a:off x="1499673" y="1815086"/>
            <a:ext cx="7902910" cy="4761230"/>
          </a:xfrm>
          <a:prstGeom prst="rect">
            <a:avLst/>
          </a:prstGeom>
        </p:spPr>
        <p:txBody>
          <a:bodyPr lIns="0" tIns="0" rIns="0" bIns="0" rtlCol="0" anchor="t">
            <a:spAutoFit/>
          </a:bodyPr>
          <a:lstStyle/>
          <a:p>
            <a:pPr>
              <a:lnSpc>
                <a:spcPts val="5439"/>
              </a:lnSpc>
            </a:pPr>
            <a:r>
              <a:rPr lang="en-US" sz="3399">
                <a:solidFill>
                  <a:srgbClr val="2F2535"/>
                </a:solidFill>
                <a:latin typeface="Noto Sans Bold"/>
              </a:rPr>
              <a:t>Bộ dữ liệu đeo khẩu trang sai cách </a:t>
            </a:r>
          </a:p>
          <a:p>
            <a:pPr>
              <a:lnSpc>
                <a:spcPts val="5439"/>
              </a:lnSpc>
            </a:pPr>
            <a:r>
              <a:rPr lang="en-US" sz="3399">
                <a:solidFill>
                  <a:srgbClr val="2F2535"/>
                </a:solidFill>
                <a:latin typeface="Noto Sans"/>
              </a:rPr>
              <a:t>- 49 ảnh tải về từ</a:t>
            </a:r>
            <a:r>
              <a:rPr lang="en-US" sz="3399">
                <a:solidFill>
                  <a:srgbClr val="CF636E"/>
                </a:solidFill>
                <a:latin typeface="Noto Sans Bold"/>
              </a:rPr>
              <a:t> istockphoto.com</a:t>
            </a:r>
          </a:p>
          <a:p>
            <a:pPr>
              <a:lnSpc>
                <a:spcPts val="5439"/>
              </a:lnSpc>
            </a:pPr>
            <a:r>
              <a:rPr lang="en-US" sz="3399">
                <a:solidFill>
                  <a:srgbClr val="2F2535"/>
                </a:solidFill>
                <a:latin typeface="Noto Sans"/>
              </a:rPr>
              <a:t>- Thực hiện sinh data với </a:t>
            </a:r>
            <a:r>
              <a:rPr lang="en-US" sz="3399" err="1">
                <a:solidFill>
                  <a:srgbClr val="8C52FF"/>
                </a:solidFill>
                <a:latin typeface="Noto Sans Bold"/>
              </a:rPr>
              <a:t>roboflow</a:t>
            </a:r>
            <a:r>
              <a:rPr lang="en-US" sz="3399">
                <a:solidFill>
                  <a:srgbClr val="2F2535"/>
                </a:solidFill>
                <a:latin typeface="Noto Sans"/>
              </a:rPr>
              <a:t> thành 117 ảnh </a:t>
            </a:r>
          </a:p>
          <a:p>
            <a:pPr>
              <a:lnSpc>
                <a:spcPts val="5439"/>
              </a:lnSpc>
            </a:pPr>
            <a:r>
              <a:rPr lang="en-US" sz="3399">
                <a:solidFill>
                  <a:srgbClr val="2F2535"/>
                </a:solidFill>
                <a:latin typeface="Noto Sans"/>
              </a:rPr>
              <a:t>- Được gán nhãn </a:t>
            </a:r>
            <a:r>
              <a:rPr lang="en-US" sz="3399" err="1">
                <a:solidFill>
                  <a:srgbClr val="5E17EB"/>
                </a:solidFill>
                <a:latin typeface="Noto Sans Bold"/>
              </a:rPr>
              <a:t>mask_weared_incorrect</a:t>
            </a:r>
            <a:endParaRPr lang="en-US" sz="3399">
              <a:solidFill>
                <a:srgbClr val="5E17EB"/>
              </a:solidFill>
              <a:latin typeface="Noto Sans Bold"/>
            </a:endParaRPr>
          </a:p>
          <a:p>
            <a:pPr>
              <a:lnSpc>
                <a:spcPts val="5439"/>
              </a:lnSpc>
            </a:pPr>
            <a:r>
              <a:rPr lang="en-US" sz="3399">
                <a:solidFill>
                  <a:srgbClr val="2F2535"/>
                </a:solidFill>
                <a:latin typeface="Noto Sans"/>
              </a:rPr>
              <a:t>- Trộn với dữ liệu gốc</a:t>
            </a:r>
          </a:p>
        </p:txBody>
      </p:sp>
      <p:sp>
        <p:nvSpPr>
          <p:cNvPr id="14" name="Slide Number Placeholder 13">
            <a:extLst>
              <a:ext uri="{FF2B5EF4-FFF2-40B4-BE49-F238E27FC236}">
                <a16:creationId xmlns:a16="http://schemas.microsoft.com/office/drawing/2014/main" id="{A35F077B-08B4-04C8-EF02-F123031BE6A9}"/>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8000">
                <a:solidFill>
                  <a:srgbClr val="2F2535"/>
                </a:solidFill>
                <a:latin typeface="+mj-lt"/>
              </a:rPr>
              <a:t>Train lần 3</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7" name="Picture 6">
            <a:extLst>
              <a:ext uri="{FF2B5EF4-FFF2-40B4-BE49-F238E27FC236}">
                <a16:creationId xmlns:a16="http://schemas.microsoft.com/office/drawing/2014/main" id="{D75A84F8-6B9B-49EE-77FA-987698CAFC5F}"/>
              </a:ext>
            </a:extLst>
          </p:cNvPr>
          <p:cNvPicPr>
            <a:picLocks noChangeAspect="1"/>
          </p:cNvPicPr>
          <p:nvPr/>
        </p:nvPicPr>
        <p:blipFill>
          <a:blip r:embed="rId6"/>
          <a:stretch>
            <a:fillRect/>
          </a:stretch>
        </p:blipFill>
        <p:spPr>
          <a:xfrm>
            <a:off x="5232470" y="1689294"/>
            <a:ext cx="7630888" cy="7638384"/>
          </a:xfrm>
          <a:prstGeom prst="rect">
            <a:avLst/>
          </a:prstGeom>
        </p:spPr>
      </p:pic>
    </p:spTree>
    <p:extLst>
      <p:ext uri="{BB962C8B-B14F-4D97-AF65-F5344CB8AC3E}">
        <p14:creationId xmlns:p14="http://schemas.microsoft.com/office/powerpoint/2010/main" val="30266144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Test model</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8" name="Picture 7">
            <a:extLst>
              <a:ext uri="{FF2B5EF4-FFF2-40B4-BE49-F238E27FC236}">
                <a16:creationId xmlns:a16="http://schemas.microsoft.com/office/drawing/2014/main" id="{640B6723-3E77-68D7-EDBB-7A5AFEEE7568}"/>
              </a:ext>
            </a:extLst>
          </p:cNvPr>
          <p:cNvPicPr>
            <a:picLocks noChangeAspect="1"/>
          </p:cNvPicPr>
          <p:nvPr/>
        </p:nvPicPr>
        <p:blipFill>
          <a:blip r:embed="rId6"/>
          <a:stretch>
            <a:fillRect/>
          </a:stretch>
        </p:blipFill>
        <p:spPr>
          <a:xfrm>
            <a:off x="1541229" y="6208023"/>
            <a:ext cx="6315711" cy="1843212"/>
          </a:xfrm>
          <a:prstGeom prst="rect">
            <a:avLst/>
          </a:prstGeom>
        </p:spPr>
      </p:pic>
      <p:pic>
        <p:nvPicPr>
          <p:cNvPr id="17" name="Picture 16">
            <a:extLst>
              <a:ext uri="{FF2B5EF4-FFF2-40B4-BE49-F238E27FC236}">
                <a16:creationId xmlns:a16="http://schemas.microsoft.com/office/drawing/2014/main" id="{20074367-A34B-EE6E-4C77-A8FF7E365409}"/>
              </a:ext>
            </a:extLst>
          </p:cNvPr>
          <p:cNvPicPr>
            <a:picLocks noChangeAspect="1"/>
          </p:cNvPicPr>
          <p:nvPr/>
        </p:nvPicPr>
        <p:blipFill>
          <a:blip r:embed="rId7"/>
          <a:stretch>
            <a:fillRect/>
          </a:stretch>
        </p:blipFill>
        <p:spPr>
          <a:xfrm>
            <a:off x="10994347" y="6217990"/>
            <a:ext cx="5204363" cy="1789001"/>
          </a:xfrm>
          <a:prstGeom prst="rect">
            <a:avLst/>
          </a:prstGeom>
        </p:spPr>
      </p:pic>
      <p:pic>
        <p:nvPicPr>
          <p:cNvPr id="16" name="Picture 15">
            <a:extLst>
              <a:ext uri="{FF2B5EF4-FFF2-40B4-BE49-F238E27FC236}">
                <a16:creationId xmlns:a16="http://schemas.microsoft.com/office/drawing/2014/main" id="{1D5C4A0D-5654-3A35-E5F8-C9E7C104364C}"/>
              </a:ext>
            </a:extLst>
          </p:cNvPr>
          <p:cNvPicPr>
            <a:picLocks noChangeAspect="1"/>
          </p:cNvPicPr>
          <p:nvPr/>
        </p:nvPicPr>
        <p:blipFill>
          <a:blip r:embed="rId8"/>
          <a:stretch>
            <a:fillRect/>
          </a:stretch>
        </p:blipFill>
        <p:spPr>
          <a:xfrm>
            <a:off x="1174679" y="2829951"/>
            <a:ext cx="16011432" cy="2139011"/>
          </a:xfrm>
          <a:prstGeom prst="rect">
            <a:avLst/>
          </a:prstGeom>
        </p:spPr>
      </p:pic>
    </p:spTree>
    <p:extLst>
      <p:ext uri="{BB962C8B-B14F-4D97-AF65-F5344CB8AC3E}">
        <p14:creationId xmlns:p14="http://schemas.microsoft.com/office/powerpoint/2010/main" val="345559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sp>
        <p:nvSpPr>
          <p:cNvPr id="2" name="TextBox 2"/>
          <p:cNvSpPr txBox="1"/>
          <p:nvPr/>
        </p:nvSpPr>
        <p:spPr>
          <a:xfrm>
            <a:off x="8932131" y="3582698"/>
            <a:ext cx="8628579" cy="5675602"/>
          </a:xfrm>
          <a:prstGeom prst="rect">
            <a:avLst/>
          </a:prstGeom>
        </p:spPr>
        <p:txBody>
          <a:bodyPr lIns="0" tIns="0" rIns="0" bIns="0" rtlCol="0" anchor="t">
            <a:spAutoFit/>
          </a:bodyPr>
          <a:lstStyle/>
          <a:p>
            <a:pPr>
              <a:lnSpc>
                <a:spcPts val="4540"/>
              </a:lnSpc>
            </a:pPr>
            <a:r>
              <a:rPr lang="en-US" sz="2838" spc="28">
                <a:solidFill>
                  <a:srgbClr val="2F2535"/>
                </a:solidFill>
                <a:latin typeface="Noto Sans Bold"/>
              </a:rPr>
              <a:t>- Tình hình dịch bệnh Covid tuy đã ổn định hơn, nhưng vẫn kéo dài dai dẳng chưa chấm dứt</a:t>
            </a:r>
          </a:p>
          <a:p>
            <a:pPr>
              <a:lnSpc>
                <a:spcPts val="4540"/>
              </a:lnSpc>
            </a:pPr>
            <a:r>
              <a:rPr lang="en-US" sz="2838" spc="28">
                <a:solidFill>
                  <a:srgbClr val="2F2535"/>
                </a:solidFill>
                <a:latin typeface="Noto Sans Bold"/>
              </a:rPr>
              <a:t>- Phòng bệnh hơn chữa bệnh, phương pháp hiệu quả và đơn giản nhất là </a:t>
            </a:r>
            <a:r>
              <a:rPr lang="en-US" sz="2838" spc="28">
                <a:solidFill>
                  <a:srgbClr val="407BFF"/>
                </a:solidFill>
                <a:latin typeface="Noto Sans Bold"/>
              </a:rPr>
              <a:t>ĐEO KHẨU TRANG</a:t>
            </a:r>
          </a:p>
          <a:p>
            <a:pPr>
              <a:lnSpc>
                <a:spcPts val="4540"/>
              </a:lnSpc>
            </a:pPr>
            <a:r>
              <a:rPr lang="en-US" sz="2838" spc="28">
                <a:solidFill>
                  <a:srgbClr val="2F2535"/>
                </a:solidFill>
                <a:latin typeface="Noto Sans Bold"/>
              </a:rPr>
              <a:t>- Ở những nơi công cộng, lượng người đông, kiểm soát bằng sức người sẽ rất khó</a:t>
            </a:r>
          </a:p>
          <a:p>
            <a:pPr>
              <a:lnSpc>
                <a:spcPts val="4540"/>
              </a:lnSpc>
            </a:pPr>
            <a:r>
              <a:rPr lang="en-US" sz="2838" spc="28">
                <a:solidFill>
                  <a:srgbClr val="2F2535"/>
                </a:solidFill>
                <a:latin typeface="Noto Sans Bold"/>
              </a:rPr>
              <a:t>=&gt; Cần có phương pháp nhận diện người đeo khẩu trang tự động nhưng vẫn hiệu quả trong thực tế</a:t>
            </a:r>
          </a:p>
        </p:txBody>
      </p:sp>
      <p:sp>
        <p:nvSpPr>
          <p:cNvPr id="3" name="TextBox 3"/>
          <p:cNvSpPr txBox="1"/>
          <p:nvPr/>
        </p:nvSpPr>
        <p:spPr>
          <a:xfrm>
            <a:off x="8932131" y="1095375"/>
            <a:ext cx="7666576" cy="2124075"/>
          </a:xfrm>
          <a:prstGeom prst="rect">
            <a:avLst/>
          </a:prstGeom>
        </p:spPr>
        <p:txBody>
          <a:bodyPr lIns="0" tIns="0" rIns="0" bIns="0" rtlCol="0" anchor="t">
            <a:spAutoFit/>
          </a:bodyPr>
          <a:lstStyle/>
          <a:p>
            <a:pPr>
              <a:lnSpc>
                <a:spcPts val="8250"/>
              </a:lnSpc>
            </a:pPr>
            <a:r>
              <a:rPr lang="en-US" sz="7500">
                <a:solidFill>
                  <a:srgbClr val="2F2535"/>
                </a:solidFill>
                <a:latin typeface="Muli Black Bold"/>
              </a:rPr>
              <a:t>GIỚI THIỆU </a:t>
            </a:r>
          </a:p>
          <a:p>
            <a:pPr>
              <a:lnSpc>
                <a:spcPts val="8250"/>
              </a:lnSpc>
            </a:pPr>
            <a:r>
              <a:rPr lang="en-US" sz="7500">
                <a:solidFill>
                  <a:srgbClr val="2F2535"/>
                </a:solidFill>
                <a:latin typeface="Muli Black Bold"/>
              </a:rPr>
              <a:t>ĐỀ TÀI</a:t>
            </a:r>
          </a:p>
        </p:txBody>
      </p:sp>
      <p:grpSp>
        <p:nvGrpSpPr>
          <p:cNvPr id="4" name="Group 4"/>
          <p:cNvGrpSpPr/>
          <p:nvPr/>
        </p:nvGrpSpPr>
        <p:grpSpPr>
          <a:xfrm>
            <a:off x="16600180" y="1028700"/>
            <a:ext cx="657647" cy="660594"/>
            <a:chOff x="1965" y="0"/>
            <a:chExt cx="876862" cy="880792"/>
          </a:xfrm>
        </p:grpSpPr>
        <p:grpSp>
          <p:nvGrpSpPr>
            <p:cNvPr id="5" name="Group 5"/>
            <p:cNvGrpSpPr/>
            <p:nvPr/>
          </p:nvGrpSpPr>
          <p:grpSpPr>
            <a:xfrm>
              <a:off x="1965" y="0"/>
              <a:ext cx="876862" cy="880792"/>
              <a:chOff x="14167" y="0"/>
              <a:chExt cx="6321665"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1622" y="277680"/>
              <a:ext cx="457548" cy="325431"/>
            </a:xfrm>
            <a:prstGeom prst="rect">
              <a:avLst/>
            </a:prstGeom>
          </p:spPr>
        </p:pic>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478167" y="1787038"/>
            <a:ext cx="5143525" cy="6176722"/>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192574">
            <a:off x="1270630" y="4180463"/>
            <a:ext cx="3363589" cy="2794837"/>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624602">
            <a:off x="-1493869" y="7692679"/>
            <a:ext cx="6808222" cy="4864784"/>
          </a:xfrm>
          <a:prstGeom prst="rect">
            <a:avLst/>
          </a:prstGeom>
        </p:spPr>
      </p:pic>
      <p:sp>
        <p:nvSpPr>
          <p:cNvPr id="13" name="Slide Number Placeholder 12">
            <a:extLst>
              <a:ext uri="{FF2B5EF4-FFF2-40B4-BE49-F238E27FC236}">
                <a16:creationId xmlns:a16="http://schemas.microsoft.com/office/drawing/2014/main" id="{E260829B-335F-DB9E-3D8C-89F645D70475}"/>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8000">
                <a:solidFill>
                  <a:srgbClr val="2F2535"/>
                </a:solidFill>
                <a:latin typeface="+mj-lt"/>
              </a:rPr>
              <a:t>Nhận xét đánh giá</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30</a:t>
            </a:fld>
            <a:endParaRPr lang="en-US"/>
          </a:p>
        </p:txBody>
      </p:sp>
      <p:pic>
        <p:nvPicPr>
          <p:cNvPr id="11" name="Picture 10">
            <a:extLst>
              <a:ext uri="{FF2B5EF4-FFF2-40B4-BE49-F238E27FC236}">
                <a16:creationId xmlns:a16="http://schemas.microsoft.com/office/drawing/2014/main" id="{FBC03E28-929D-19DC-C82D-0515A47E4EDF}"/>
              </a:ext>
            </a:extLst>
          </p:cNvPr>
          <p:cNvPicPr>
            <a:picLocks noChangeAspect="1"/>
          </p:cNvPicPr>
          <p:nvPr/>
        </p:nvPicPr>
        <p:blipFill>
          <a:blip r:embed="rId6"/>
          <a:stretch>
            <a:fillRect/>
          </a:stretch>
        </p:blipFill>
        <p:spPr>
          <a:xfrm>
            <a:off x="1073349" y="2560422"/>
            <a:ext cx="16141302" cy="6489618"/>
          </a:xfrm>
          <a:prstGeom prst="rect">
            <a:avLst/>
          </a:prstGeom>
        </p:spPr>
      </p:pic>
    </p:spTree>
    <p:extLst>
      <p:ext uri="{BB962C8B-B14F-4D97-AF65-F5344CB8AC3E}">
        <p14:creationId xmlns:p14="http://schemas.microsoft.com/office/powerpoint/2010/main" val="1067755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506295" y="-1209287"/>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12" name="TextBox 11">
            <a:extLst>
              <a:ext uri="{FF2B5EF4-FFF2-40B4-BE49-F238E27FC236}">
                <a16:creationId xmlns:a16="http://schemas.microsoft.com/office/drawing/2014/main" id="{FFE63B6B-4D3B-E6D7-4C9C-5A06F8A15E9A}"/>
              </a:ext>
            </a:extLst>
          </p:cNvPr>
          <p:cNvSpPr txBox="1"/>
          <p:nvPr/>
        </p:nvSpPr>
        <p:spPr>
          <a:xfrm>
            <a:off x="3087818" y="3620006"/>
            <a:ext cx="11379297" cy="3970318"/>
          </a:xfrm>
          <a:prstGeom prst="rect">
            <a:avLst/>
          </a:prstGeom>
          <a:noFill/>
        </p:spPr>
        <p:txBody>
          <a:bodyPr wrap="square" rtlCol="0">
            <a:spAutoFit/>
          </a:bodyPr>
          <a:lstStyle/>
          <a:p>
            <a:pPr algn="just"/>
            <a:r>
              <a:rPr lang="vi-VN" sz="2800"/>
              <a:t>YOLOv5 được công bố gần đây với những so sánh ban đầu cho thấy độ chính xác tương đương YOLOv4 và có tốc độ nhanh hơn khi thực hiện dự đoán (tuy nhiên vẫn có rất nhiều hoài nghi về độ tin cậy của những so sánh này vì YOLOv5 mới được ra mắt trên </a:t>
            </a:r>
            <a:r>
              <a:rPr lang="vi-VN" sz="2800" err="1"/>
              <a:t>GitHub</a:t>
            </a:r>
            <a:r>
              <a:rPr lang="vi-VN" sz="2800"/>
              <a:t> chứ chưa có bài báo chính thức nào cả).</a:t>
            </a:r>
          </a:p>
          <a:p>
            <a:pPr algn="just"/>
            <a:endParaRPr lang="vi-VN" sz="2800"/>
          </a:p>
          <a:p>
            <a:pPr algn="just"/>
            <a:r>
              <a:rPr lang="vi-VN" sz="2800"/>
              <a:t>Khác với những phiên bản tiền nhiệm, YOLOv5 được phát triển dựa trên </a:t>
            </a:r>
            <a:r>
              <a:rPr lang="vi-VN" sz="2800" err="1"/>
              <a:t>PyTorch</a:t>
            </a:r>
            <a:r>
              <a:rPr lang="vi-VN" sz="2800"/>
              <a:t> thay vì </a:t>
            </a:r>
            <a:r>
              <a:rPr lang="vi-VN" sz="2800" err="1"/>
              <a:t>DarkNet</a:t>
            </a:r>
            <a:r>
              <a:rPr lang="vi-VN" sz="2800"/>
              <a:t>. Đây là một điểm cộng không nhỏ cho YOLOv5 vì </a:t>
            </a:r>
            <a:r>
              <a:rPr lang="vi-VN" sz="2800" err="1"/>
              <a:t>PyTorch</a:t>
            </a:r>
            <a:r>
              <a:rPr lang="vi-VN" sz="2800"/>
              <a:t> phổ biến hơn rất nhiều.</a:t>
            </a:r>
          </a:p>
        </p:txBody>
      </p:sp>
      <p:sp>
        <p:nvSpPr>
          <p:cNvPr id="14" name="TextBox 13">
            <a:extLst>
              <a:ext uri="{FF2B5EF4-FFF2-40B4-BE49-F238E27FC236}">
                <a16:creationId xmlns:a16="http://schemas.microsoft.com/office/drawing/2014/main" id="{8ADC9206-7438-8949-A367-47AE6C15BEC1}"/>
              </a:ext>
            </a:extLst>
          </p:cNvPr>
          <p:cNvSpPr txBox="1"/>
          <p:nvPr/>
        </p:nvSpPr>
        <p:spPr>
          <a:xfrm>
            <a:off x="18032186" y="5165271"/>
            <a:ext cx="184731" cy="369332"/>
          </a:xfrm>
          <a:prstGeom prst="rect">
            <a:avLst/>
          </a:prstGeom>
          <a:noFill/>
        </p:spPr>
        <p:txBody>
          <a:bodyPr wrap="none" rtlCol="0">
            <a:spAutoFit/>
          </a:bodyPr>
          <a:lstStyle/>
          <a:p>
            <a:endParaRPr lang="en-VN"/>
          </a:p>
        </p:txBody>
      </p:sp>
      <p:sp>
        <p:nvSpPr>
          <p:cNvPr id="15" name="TextBox 14">
            <a:extLst>
              <a:ext uri="{FF2B5EF4-FFF2-40B4-BE49-F238E27FC236}">
                <a16:creationId xmlns:a16="http://schemas.microsoft.com/office/drawing/2014/main" id="{EC1AAB5B-F220-F64B-A42B-869FA45507B6}"/>
              </a:ext>
            </a:extLst>
          </p:cNvPr>
          <p:cNvSpPr txBox="1"/>
          <p:nvPr/>
        </p:nvSpPr>
        <p:spPr>
          <a:xfrm>
            <a:off x="18184586" y="5317671"/>
            <a:ext cx="184731" cy="369332"/>
          </a:xfrm>
          <a:prstGeom prst="rect">
            <a:avLst/>
          </a:prstGeom>
          <a:noFill/>
        </p:spPr>
        <p:txBody>
          <a:bodyPr wrap="none" rtlCol="0">
            <a:spAutoFit/>
          </a:bodyPr>
          <a:lstStyle/>
          <a:p>
            <a:endParaRPr lang="en-VN"/>
          </a:p>
        </p:txBody>
      </p:sp>
      <p:sp>
        <p:nvSpPr>
          <p:cNvPr id="16" name="TextBox 14">
            <a:extLst>
              <a:ext uri="{FF2B5EF4-FFF2-40B4-BE49-F238E27FC236}">
                <a16:creationId xmlns:a16="http://schemas.microsoft.com/office/drawing/2014/main" id="{24E19CEA-48D4-8A4F-8D0A-7C9EFB005FE2}"/>
              </a:ext>
            </a:extLst>
          </p:cNvPr>
          <p:cNvSpPr txBox="1"/>
          <p:nvPr/>
        </p:nvSpPr>
        <p:spPr>
          <a:xfrm>
            <a:off x="4786847" y="727788"/>
            <a:ext cx="7003402" cy="1974900"/>
          </a:xfrm>
          <a:prstGeom prst="rect">
            <a:avLst/>
          </a:prstGeom>
        </p:spPr>
        <p:txBody>
          <a:bodyPr wrap="square" lIns="0" tIns="0" rIns="0" bIns="0" rtlCol="0" anchor="t">
            <a:spAutoFit/>
          </a:bodyPr>
          <a:lstStyle/>
          <a:p>
            <a:pPr algn="ctr">
              <a:lnSpc>
                <a:spcPts val="15400"/>
              </a:lnSpc>
            </a:pPr>
            <a:r>
              <a:rPr lang="en-US" sz="11000">
                <a:solidFill>
                  <a:srgbClr val="407BFF"/>
                </a:solidFill>
                <a:latin typeface="Bungee Shade"/>
              </a:rPr>
              <a:t>YOLOV5</a:t>
            </a:r>
          </a:p>
        </p:txBody>
      </p:sp>
    </p:spTree>
    <p:extLst>
      <p:ext uri="{BB962C8B-B14F-4D97-AF65-F5344CB8AC3E}">
        <p14:creationId xmlns:p14="http://schemas.microsoft.com/office/powerpoint/2010/main" val="17612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14" name="TextBox 13">
            <a:extLst>
              <a:ext uri="{FF2B5EF4-FFF2-40B4-BE49-F238E27FC236}">
                <a16:creationId xmlns:a16="http://schemas.microsoft.com/office/drawing/2014/main" id="{8ADC9206-7438-8949-A367-47AE6C15BEC1}"/>
              </a:ext>
            </a:extLst>
          </p:cNvPr>
          <p:cNvSpPr txBox="1"/>
          <p:nvPr/>
        </p:nvSpPr>
        <p:spPr>
          <a:xfrm>
            <a:off x="18032186" y="5165271"/>
            <a:ext cx="184731" cy="369332"/>
          </a:xfrm>
          <a:prstGeom prst="rect">
            <a:avLst/>
          </a:prstGeom>
          <a:noFill/>
        </p:spPr>
        <p:txBody>
          <a:bodyPr wrap="none" rtlCol="0">
            <a:spAutoFit/>
          </a:bodyPr>
          <a:lstStyle/>
          <a:p>
            <a:endParaRPr lang="en-VN"/>
          </a:p>
        </p:txBody>
      </p:sp>
      <p:sp>
        <p:nvSpPr>
          <p:cNvPr id="15" name="TextBox 14">
            <a:extLst>
              <a:ext uri="{FF2B5EF4-FFF2-40B4-BE49-F238E27FC236}">
                <a16:creationId xmlns:a16="http://schemas.microsoft.com/office/drawing/2014/main" id="{EC1AAB5B-F220-F64B-A42B-869FA45507B6}"/>
              </a:ext>
            </a:extLst>
          </p:cNvPr>
          <p:cNvSpPr txBox="1"/>
          <p:nvPr/>
        </p:nvSpPr>
        <p:spPr>
          <a:xfrm>
            <a:off x="18184586" y="5317671"/>
            <a:ext cx="184731" cy="369332"/>
          </a:xfrm>
          <a:prstGeom prst="rect">
            <a:avLst/>
          </a:prstGeom>
          <a:noFill/>
        </p:spPr>
        <p:txBody>
          <a:bodyPr wrap="none" rtlCol="0">
            <a:spAutoFit/>
          </a:bodyPr>
          <a:lstStyle/>
          <a:p>
            <a:endParaRPr lang="en-VN"/>
          </a:p>
        </p:txBody>
      </p:sp>
      <p:sp>
        <p:nvSpPr>
          <p:cNvPr id="17" name="TextBox 10">
            <a:extLst>
              <a:ext uri="{FF2B5EF4-FFF2-40B4-BE49-F238E27FC236}">
                <a16:creationId xmlns:a16="http://schemas.microsoft.com/office/drawing/2014/main" id="{59296158-5F6E-7B1C-C41C-7BDB796D1EE3}"/>
              </a:ext>
            </a:extLst>
          </p:cNvPr>
          <p:cNvSpPr txBox="1"/>
          <p:nvPr/>
        </p:nvSpPr>
        <p:spPr>
          <a:xfrm>
            <a:off x="494241" y="698797"/>
            <a:ext cx="9985970" cy="1076325"/>
          </a:xfrm>
          <a:prstGeom prst="rect">
            <a:avLst/>
          </a:prstGeom>
        </p:spPr>
        <p:txBody>
          <a:bodyPr lIns="0" tIns="0" rIns="0" bIns="0" rtlCol="0" anchor="t">
            <a:spAutoFit/>
          </a:bodyPr>
          <a:lstStyle/>
          <a:p>
            <a:pPr>
              <a:lnSpc>
                <a:spcPts val="8250"/>
              </a:lnSpc>
            </a:pPr>
            <a:r>
              <a:rPr lang="en-US" sz="8000">
                <a:solidFill>
                  <a:srgbClr val="2F2535"/>
                </a:solidFill>
                <a:latin typeface="+mj-lt"/>
              </a:rPr>
              <a:t>Giới thiệu model</a:t>
            </a:r>
          </a:p>
        </p:txBody>
      </p:sp>
      <p:pic>
        <p:nvPicPr>
          <p:cNvPr id="7" name="Picture 6">
            <a:extLst>
              <a:ext uri="{FF2B5EF4-FFF2-40B4-BE49-F238E27FC236}">
                <a16:creationId xmlns:a16="http://schemas.microsoft.com/office/drawing/2014/main" id="{2844ED33-313B-80AE-F3F7-488179878A74}"/>
              </a:ext>
            </a:extLst>
          </p:cNvPr>
          <p:cNvPicPr>
            <a:picLocks noChangeAspect="1"/>
          </p:cNvPicPr>
          <p:nvPr/>
        </p:nvPicPr>
        <p:blipFill>
          <a:blip r:embed="rId7"/>
          <a:stretch>
            <a:fillRect/>
          </a:stretch>
        </p:blipFill>
        <p:spPr>
          <a:xfrm>
            <a:off x="2184601" y="2849440"/>
            <a:ext cx="13918797" cy="5675125"/>
          </a:xfrm>
          <a:prstGeom prst="rect">
            <a:avLst/>
          </a:prstGeom>
        </p:spPr>
      </p:pic>
    </p:spTree>
    <p:extLst>
      <p:ext uri="{BB962C8B-B14F-4D97-AF65-F5344CB8AC3E}">
        <p14:creationId xmlns:p14="http://schemas.microsoft.com/office/powerpoint/2010/main" val="3146994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4408262" y="-2313435"/>
            <a:ext cx="7188578" cy="5136566"/>
          </a:xfrm>
          <a:prstGeom prst="rect">
            <a:avLst/>
          </a:prstGeom>
        </p:spPr>
      </p:pic>
      <p:grpSp>
        <p:nvGrpSpPr>
          <p:cNvPr id="3" name="Group 3"/>
          <p:cNvGrpSpPr/>
          <p:nvPr/>
        </p:nvGrpSpPr>
        <p:grpSpPr>
          <a:xfrm>
            <a:off x="17100584" y="452547"/>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Train YOLOv5</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33</a:t>
            </a:fld>
            <a:endParaRPr lang="en-US"/>
          </a:p>
        </p:txBody>
      </p:sp>
      <p:pic>
        <p:nvPicPr>
          <p:cNvPr id="9" name="Picture 8" descr="Graphical user interface, chart&#10;&#10;Description automatically generated">
            <a:extLst>
              <a:ext uri="{FF2B5EF4-FFF2-40B4-BE49-F238E27FC236}">
                <a16:creationId xmlns:a16="http://schemas.microsoft.com/office/drawing/2014/main" id="{CCDFF846-C6B8-6F72-8891-CA93DDA6AE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0877" y="1481033"/>
            <a:ext cx="16046246" cy="8023123"/>
          </a:xfrm>
          <a:prstGeom prst="rect">
            <a:avLst/>
          </a:prstGeom>
        </p:spPr>
      </p:pic>
    </p:spTree>
    <p:extLst>
      <p:ext uri="{BB962C8B-B14F-4D97-AF65-F5344CB8AC3E}">
        <p14:creationId xmlns:p14="http://schemas.microsoft.com/office/powerpoint/2010/main" val="429066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Test</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34</a:t>
            </a:fld>
            <a:endParaRPr lang="en-US"/>
          </a:p>
        </p:txBody>
      </p:sp>
      <p:pic>
        <p:nvPicPr>
          <p:cNvPr id="8" name="Picture 7">
            <a:extLst>
              <a:ext uri="{FF2B5EF4-FFF2-40B4-BE49-F238E27FC236}">
                <a16:creationId xmlns:a16="http://schemas.microsoft.com/office/drawing/2014/main" id="{C925524F-702E-6837-2681-7C1CA048C2CC}"/>
              </a:ext>
            </a:extLst>
          </p:cNvPr>
          <p:cNvPicPr>
            <a:picLocks noChangeAspect="1"/>
          </p:cNvPicPr>
          <p:nvPr/>
        </p:nvPicPr>
        <p:blipFill>
          <a:blip r:embed="rId7"/>
          <a:stretch>
            <a:fillRect/>
          </a:stretch>
        </p:blipFill>
        <p:spPr>
          <a:xfrm>
            <a:off x="1133525" y="2823403"/>
            <a:ext cx="16217708" cy="2468739"/>
          </a:xfrm>
          <a:prstGeom prst="rect">
            <a:avLst/>
          </a:prstGeom>
        </p:spPr>
      </p:pic>
      <p:pic>
        <p:nvPicPr>
          <p:cNvPr id="11" name="Picture 10">
            <a:extLst>
              <a:ext uri="{FF2B5EF4-FFF2-40B4-BE49-F238E27FC236}">
                <a16:creationId xmlns:a16="http://schemas.microsoft.com/office/drawing/2014/main" id="{5920FAC0-3EBE-7899-B79B-F35F23259794}"/>
              </a:ext>
            </a:extLst>
          </p:cNvPr>
          <p:cNvPicPr>
            <a:picLocks noChangeAspect="1"/>
          </p:cNvPicPr>
          <p:nvPr/>
        </p:nvPicPr>
        <p:blipFill>
          <a:blip r:embed="rId8"/>
          <a:stretch>
            <a:fillRect/>
          </a:stretch>
        </p:blipFill>
        <p:spPr>
          <a:xfrm>
            <a:off x="3908129" y="5955716"/>
            <a:ext cx="3723797" cy="1746188"/>
          </a:xfrm>
          <a:prstGeom prst="rect">
            <a:avLst/>
          </a:prstGeom>
        </p:spPr>
      </p:pic>
      <p:pic>
        <p:nvPicPr>
          <p:cNvPr id="14" name="Picture 13">
            <a:extLst>
              <a:ext uri="{FF2B5EF4-FFF2-40B4-BE49-F238E27FC236}">
                <a16:creationId xmlns:a16="http://schemas.microsoft.com/office/drawing/2014/main" id="{CDD9FC60-D442-07F4-DA6C-DFB37EAEB5BD}"/>
              </a:ext>
            </a:extLst>
          </p:cNvPr>
          <p:cNvPicPr>
            <a:picLocks noChangeAspect="1"/>
          </p:cNvPicPr>
          <p:nvPr/>
        </p:nvPicPr>
        <p:blipFill>
          <a:blip r:embed="rId9"/>
          <a:stretch>
            <a:fillRect/>
          </a:stretch>
        </p:blipFill>
        <p:spPr>
          <a:xfrm>
            <a:off x="10656075" y="6052281"/>
            <a:ext cx="4375986" cy="1619957"/>
          </a:xfrm>
          <a:prstGeom prst="rect">
            <a:avLst/>
          </a:prstGeom>
        </p:spPr>
      </p:pic>
    </p:spTree>
    <p:extLst>
      <p:ext uri="{BB962C8B-B14F-4D97-AF65-F5344CB8AC3E}">
        <p14:creationId xmlns:p14="http://schemas.microsoft.com/office/powerpoint/2010/main" val="5687327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Test</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35</a:t>
            </a:fld>
            <a:endParaRPr lang="en-US"/>
          </a:p>
        </p:txBody>
      </p:sp>
      <p:pic>
        <p:nvPicPr>
          <p:cNvPr id="7" name="Picture 6">
            <a:extLst>
              <a:ext uri="{FF2B5EF4-FFF2-40B4-BE49-F238E27FC236}">
                <a16:creationId xmlns:a16="http://schemas.microsoft.com/office/drawing/2014/main" id="{752FE38C-8EFB-3E90-5418-1376E5BAAC50}"/>
              </a:ext>
            </a:extLst>
          </p:cNvPr>
          <p:cNvPicPr>
            <a:picLocks noChangeAspect="1"/>
          </p:cNvPicPr>
          <p:nvPr/>
        </p:nvPicPr>
        <p:blipFill>
          <a:blip r:embed="rId7"/>
          <a:stretch>
            <a:fillRect/>
          </a:stretch>
        </p:blipFill>
        <p:spPr>
          <a:xfrm>
            <a:off x="11758703" y="3162300"/>
            <a:ext cx="3962400" cy="3962400"/>
          </a:xfrm>
          <a:prstGeom prst="rect">
            <a:avLst/>
          </a:prstGeom>
        </p:spPr>
      </p:pic>
      <p:pic>
        <p:nvPicPr>
          <p:cNvPr id="9" name="Picture 8">
            <a:extLst>
              <a:ext uri="{FF2B5EF4-FFF2-40B4-BE49-F238E27FC236}">
                <a16:creationId xmlns:a16="http://schemas.microsoft.com/office/drawing/2014/main" id="{EFE3DAC6-754D-479F-D416-FB267FB2B5EE}"/>
              </a:ext>
            </a:extLst>
          </p:cNvPr>
          <p:cNvPicPr>
            <a:picLocks noChangeAspect="1"/>
          </p:cNvPicPr>
          <p:nvPr/>
        </p:nvPicPr>
        <p:blipFill>
          <a:blip r:embed="rId8"/>
          <a:stretch>
            <a:fillRect/>
          </a:stretch>
        </p:blipFill>
        <p:spPr>
          <a:xfrm>
            <a:off x="7156199" y="3162300"/>
            <a:ext cx="3962400" cy="3962400"/>
          </a:xfrm>
          <a:prstGeom prst="rect">
            <a:avLst/>
          </a:prstGeom>
        </p:spPr>
      </p:pic>
      <p:pic>
        <p:nvPicPr>
          <p:cNvPr id="12" name="Picture 11">
            <a:extLst>
              <a:ext uri="{FF2B5EF4-FFF2-40B4-BE49-F238E27FC236}">
                <a16:creationId xmlns:a16="http://schemas.microsoft.com/office/drawing/2014/main" id="{0306B8D8-86E4-CD51-8EC2-D6B8AA5DFE8F}"/>
              </a:ext>
            </a:extLst>
          </p:cNvPr>
          <p:cNvPicPr>
            <a:picLocks noChangeAspect="1"/>
          </p:cNvPicPr>
          <p:nvPr/>
        </p:nvPicPr>
        <p:blipFill>
          <a:blip r:embed="rId9"/>
          <a:stretch>
            <a:fillRect/>
          </a:stretch>
        </p:blipFill>
        <p:spPr>
          <a:xfrm>
            <a:off x="2364666" y="3162300"/>
            <a:ext cx="3962400" cy="3962400"/>
          </a:xfrm>
          <a:prstGeom prst="rect">
            <a:avLst/>
          </a:prstGeom>
        </p:spPr>
      </p:pic>
    </p:spTree>
    <p:extLst>
      <p:ext uri="{BB962C8B-B14F-4D97-AF65-F5344CB8AC3E}">
        <p14:creationId xmlns:p14="http://schemas.microsoft.com/office/powerpoint/2010/main" val="1384306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Train lần 2</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7" name="Picture 6">
            <a:extLst>
              <a:ext uri="{FF2B5EF4-FFF2-40B4-BE49-F238E27FC236}">
                <a16:creationId xmlns:a16="http://schemas.microsoft.com/office/drawing/2014/main" id="{55085602-9179-65A3-C479-1CCDC7A23CB1}"/>
              </a:ext>
            </a:extLst>
          </p:cNvPr>
          <p:cNvPicPr>
            <a:picLocks noChangeAspect="1"/>
          </p:cNvPicPr>
          <p:nvPr/>
        </p:nvPicPr>
        <p:blipFill>
          <a:blip r:embed="rId7"/>
          <a:stretch>
            <a:fillRect/>
          </a:stretch>
        </p:blipFill>
        <p:spPr>
          <a:xfrm>
            <a:off x="1178948" y="1679647"/>
            <a:ext cx="15905392" cy="7952696"/>
          </a:xfrm>
          <a:prstGeom prst="rect">
            <a:avLst/>
          </a:prstGeom>
        </p:spPr>
      </p:pic>
    </p:spTree>
    <p:extLst>
      <p:ext uri="{BB962C8B-B14F-4D97-AF65-F5344CB8AC3E}">
        <p14:creationId xmlns:p14="http://schemas.microsoft.com/office/powerpoint/2010/main" val="2697005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Test</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37</a:t>
            </a:fld>
            <a:endParaRPr lang="en-US"/>
          </a:p>
        </p:txBody>
      </p:sp>
      <p:pic>
        <p:nvPicPr>
          <p:cNvPr id="8" name="Picture 7">
            <a:extLst>
              <a:ext uri="{FF2B5EF4-FFF2-40B4-BE49-F238E27FC236}">
                <a16:creationId xmlns:a16="http://schemas.microsoft.com/office/drawing/2014/main" id="{FBADA86F-3870-4384-85C8-F40E47B728C2}"/>
              </a:ext>
            </a:extLst>
          </p:cNvPr>
          <p:cNvPicPr>
            <a:picLocks noChangeAspect="1"/>
          </p:cNvPicPr>
          <p:nvPr/>
        </p:nvPicPr>
        <p:blipFill>
          <a:blip r:embed="rId7"/>
          <a:stretch>
            <a:fillRect/>
          </a:stretch>
        </p:blipFill>
        <p:spPr>
          <a:xfrm>
            <a:off x="1497203" y="3596984"/>
            <a:ext cx="3962400" cy="3962400"/>
          </a:xfrm>
          <a:prstGeom prst="rect">
            <a:avLst/>
          </a:prstGeom>
        </p:spPr>
      </p:pic>
      <p:pic>
        <p:nvPicPr>
          <p:cNvPr id="11" name="Picture 10">
            <a:extLst>
              <a:ext uri="{FF2B5EF4-FFF2-40B4-BE49-F238E27FC236}">
                <a16:creationId xmlns:a16="http://schemas.microsoft.com/office/drawing/2014/main" id="{FFA537F1-2429-D513-3A70-2DB0FEBCD6AB}"/>
              </a:ext>
            </a:extLst>
          </p:cNvPr>
          <p:cNvPicPr>
            <a:picLocks noChangeAspect="1"/>
          </p:cNvPicPr>
          <p:nvPr/>
        </p:nvPicPr>
        <p:blipFill>
          <a:blip r:embed="rId8"/>
          <a:stretch>
            <a:fillRect/>
          </a:stretch>
        </p:blipFill>
        <p:spPr>
          <a:xfrm>
            <a:off x="7162800" y="3596984"/>
            <a:ext cx="3962400" cy="3962400"/>
          </a:xfrm>
          <a:prstGeom prst="rect">
            <a:avLst/>
          </a:prstGeom>
        </p:spPr>
      </p:pic>
      <p:pic>
        <p:nvPicPr>
          <p:cNvPr id="14" name="Picture 13">
            <a:extLst>
              <a:ext uri="{FF2B5EF4-FFF2-40B4-BE49-F238E27FC236}">
                <a16:creationId xmlns:a16="http://schemas.microsoft.com/office/drawing/2014/main" id="{620F69CB-2BEF-903F-CCED-AAFDFACD59B9}"/>
              </a:ext>
            </a:extLst>
          </p:cNvPr>
          <p:cNvPicPr>
            <a:picLocks noChangeAspect="1"/>
          </p:cNvPicPr>
          <p:nvPr/>
        </p:nvPicPr>
        <p:blipFill>
          <a:blip r:embed="rId9"/>
          <a:stretch>
            <a:fillRect/>
          </a:stretch>
        </p:blipFill>
        <p:spPr>
          <a:xfrm>
            <a:off x="12581649" y="3596984"/>
            <a:ext cx="3962400" cy="3962400"/>
          </a:xfrm>
          <a:prstGeom prst="rect">
            <a:avLst/>
          </a:prstGeom>
        </p:spPr>
      </p:pic>
    </p:spTree>
    <p:extLst>
      <p:ext uri="{BB962C8B-B14F-4D97-AF65-F5344CB8AC3E}">
        <p14:creationId xmlns:p14="http://schemas.microsoft.com/office/powerpoint/2010/main" val="11745111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Test</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9" name="Picture 8">
            <a:extLst>
              <a:ext uri="{FF2B5EF4-FFF2-40B4-BE49-F238E27FC236}">
                <a16:creationId xmlns:a16="http://schemas.microsoft.com/office/drawing/2014/main" id="{434D7ACA-2E8B-1D15-D1DC-ABBB2FBDEFDC}"/>
              </a:ext>
            </a:extLst>
          </p:cNvPr>
          <p:cNvPicPr>
            <a:picLocks noChangeAspect="1"/>
          </p:cNvPicPr>
          <p:nvPr/>
        </p:nvPicPr>
        <p:blipFill>
          <a:blip r:embed="rId7"/>
          <a:stretch>
            <a:fillRect/>
          </a:stretch>
        </p:blipFill>
        <p:spPr>
          <a:xfrm>
            <a:off x="889226" y="2776186"/>
            <a:ext cx="16211358" cy="2367314"/>
          </a:xfrm>
          <a:prstGeom prst="rect">
            <a:avLst/>
          </a:prstGeom>
        </p:spPr>
      </p:pic>
      <p:pic>
        <p:nvPicPr>
          <p:cNvPr id="12" name="Picture 11">
            <a:extLst>
              <a:ext uri="{FF2B5EF4-FFF2-40B4-BE49-F238E27FC236}">
                <a16:creationId xmlns:a16="http://schemas.microsoft.com/office/drawing/2014/main" id="{199B6BCB-ECA0-622B-F383-791815F7BF7E}"/>
              </a:ext>
            </a:extLst>
          </p:cNvPr>
          <p:cNvPicPr>
            <a:picLocks noChangeAspect="1"/>
          </p:cNvPicPr>
          <p:nvPr/>
        </p:nvPicPr>
        <p:blipFill>
          <a:blip r:embed="rId8"/>
          <a:stretch>
            <a:fillRect/>
          </a:stretch>
        </p:blipFill>
        <p:spPr>
          <a:xfrm>
            <a:off x="4155914" y="6228832"/>
            <a:ext cx="3418218" cy="1543080"/>
          </a:xfrm>
          <a:prstGeom prst="rect">
            <a:avLst/>
          </a:prstGeom>
        </p:spPr>
      </p:pic>
      <p:pic>
        <p:nvPicPr>
          <p:cNvPr id="15" name="Picture 14">
            <a:extLst>
              <a:ext uri="{FF2B5EF4-FFF2-40B4-BE49-F238E27FC236}">
                <a16:creationId xmlns:a16="http://schemas.microsoft.com/office/drawing/2014/main" id="{E6AC8C4C-F5AF-003C-624C-84F80D344AAB}"/>
              </a:ext>
            </a:extLst>
          </p:cNvPr>
          <p:cNvPicPr>
            <a:picLocks noChangeAspect="1"/>
          </p:cNvPicPr>
          <p:nvPr/>
        </p:nvPicPr>
        <p:blipFill>
          <a:blip r:embed="rId9"/>
          <a:stretch>
            <a:fillRect/>
          </a:stretch>
        </p:blipFill>
        <p:spPr>
          <a:xfrm>
            <a:off x="10474726" y="6228832"/>
            <a:ext cx="4140926" cy="1543080"/>
          </a:xfrm>
          <a:prstGeom prst="rect">
            <a:avLst/>
          </a:prstGeom>
        </p:spPr>
      </p:pic>
    </p:spTree>
    <p:extLst>
      <p:ext uri="{BB962C8B-B14F-4D97-AF65-F5344CB8AC3E}">
        <p14:creationId xmlns:p14="http://schemas.microsoft.com/office/powerpoint/2010/main" val="630209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Train lần 3</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39</a:t>
            </a:fld>
            <a:endParaRPr lang="en-US"/>
          </a:p>
        </p:txBody>
      </p:sp>
      <p:pic>
        <p:nvPicPr>
          <p:cNvPr id="8" name="Picture 7">
            <a:extLst>
              <a:ext uri="{FF2B5EF4-FFF2-40B4-BE49-F238E27FC236}">
                <a16:creationId xmlns:a16="http://schemas.microsoft.com/office/drawing/2014/main" id="{A7DDB64A-93AF-6852-9717-CD3FBD96DBEF}"/>
              </a:ext>
            </a:extLst>
          </p:cNvPr>
          <p:cNvPicPr>
            <a:picLocks noChangeAspect="1"/>
          </p:cNvPicPr>
          <p:nvPr/>
        </p:nvPicPr>
        <p:blipFill>
          <a:blip r:embed="rId7"/>
          <a:stretch>
            <a:fillRect/>
          </a:stretch>
        </p:blipFill>
        <p:spPr>
          <a:xfrm>
            <a:off x="729562" y="1462986"/>
            <a:ext cx="16241401" cy="8120701"/>
          </a:xfrm>
          <a:prstGeom prst="rect">
            <a:avLst/>
          </a:prstGeom>
        </p:spPr>
      </p:pic>
    </p:spTree>
    <p:extLst>
      <p:ext uri="{BB962C8B-B14F-4D97-AF65-F5344CB8AC3E}">
        <p14:creationId xmlns:p14="http://schemas.microsoft.com/office/powerpoint/2010/main" val="374024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0" name="TextBox 10"/>
          <p:cNvSpPr txBox="1"/>
          <p:nvPr/>
        </p:nvSpPr>
        <p:spPr>
          <a:xfrm>
            <a:off x="3577233" y="1689294"/>
            <a:ext cx="2793587" cy="1076325"/>
          </a:xfrm>
          <a:prstGeom prst="rect">
            <a:avLst/>
          </a:prstGeom>
        </p:spPr>
        <p:txBody>
          <a:bodyPr wrap="square" lIns="0" tIns="0" rIns="0" bIns="0" rtlCol="0" anchor="t">
            <a:spAutoFit/>
          </a:bodyPr>
          <a:lstStyle/>
          <a:p>
            <a:pPr>
              <a:lnSpc>
                <a:spcPts val="8250"/>
              </a:lnSpc>
            </a:pPr>
            <a:r>
              <a:rPr lang="en-US" sz="7500">
                <a:solidFill>
                  <a:srgbClr val="2F2535"/>
                </a:solidFill>
                <a:latin typeface="Poppins Bold Bold"/>
              </a:rPr>
              <a:t>Input </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15" name="Picture 14" descr="A picture containing text, outdoor&#10;&#10;Description automatically generated">
            <a:extLst>
              <a:ext uri="{FF2B5EF4-FFF2-40B4-BE49-F238E27FC236}">
                <a16:creationId xmlns:a16="http://schemas.microsoft.com/office/drawing/2014/main" id="{204FAC4B-D8D4-95D4-2C15-7C774E6DE9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5988" y="3231858"/>
            <a:ext cx="5593829" cy="5593829"/>
          </a:xfrm>
          <a:prstGeom prst="rect">
            <a:avLst/>
          </a:prstGeom>
        </p:spPr>
      </p:pic>
      <p:pic>
        <p:nvPicPr>
          <p:cNvPr id="17" name="Picture 16" descr="A person wearing a virtual reality headset&#10;&#10;Description automatically generated with medium confidence">
            <a:extLst>
              <a:ext uri="{FF2B5EF4-FFF2-40B4-BE49-F238E27FC236}">
                <a16:creationId xmlns:a16="http://schemas.microsoft.com/office/drawing/2014/main" id="{4DED1E77-767A-4AE0-E0C5-CD76822C90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3371" y="3231858"/>
            <a:ext cx="5593829" cy="5593829"/>
          </a:xfrm>
          <a:prstGeom prst="rect">
            <a:avLst/>
          </a:prstGeom>
        </p:spPr>
      </p:pic>
      <p:sp>
        <p:nvSpPr>
          <p:cNvPr id="18" name="TextBox 10">
            <a:extLst>
              <a:ext uri="{FF2B5EF4-FFF2-40B4-BE49-F238E27FC236}">
                <a16:creationId xmlns:a16="http://schemas.microsoft.com/office/drawing/2014/main" id="{D66226EE-630A-EEC5-47CD-EEF6BE974EF9}"/>
              </a:ext>
            </a:extLst>
          </p:cNvPr>
          <p:cNvSpPr txBox="1"/>
          <p:nvPr/>
        </p:nvSpPr>
        <p:spPr>
          <a:xfrm>
            <a:off x="11490462" y="1689294"/>
            <a:ext cx="3772919" cy="1067665"/>
          </a:xfrm>
          <a:prstGeom prst="rect">
            <a:avLst/>
          </a:prstGeom>
        </p:spPr>
        <p:txBody>
          <a:bodyPr wrap="square" lIns="0" tIns="0" rIns="0" bIns="0" rtlCol="0" anchor="t">
            <a:spAutoFit/>
          </a:bodyPr>
          <a:lstStyle/>
          <a:p>
            <a:pPr>
              <a:lnSpc>
                <a:spcPts val="8250"/>
              </a:lnSpc>
            </a:pPr>
            <a:r>
              <a:rPr lang="en-US" sz="7500">
                <a:solidFill>
                  <a:srgbClr val="2F2535"/>
                </a:solidFill>
                <a:latin typeface="Poppins Bold Bold"/>
              </a:rPr>
              <a:t>Output </a:t>
            </a:r>
          </a:p>
        </p:txBody>
      </p:sp>
    </p:spTree>
    <p:extLst>
      <p:ext uri="{BB962C8B-B14F-4D97-AF65-F5344CB8AC3E}">
        <p14:creationId xmlns:p14="http://schemas.microsoft.com/office/powerpoint/2010/main" val="3783246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Test</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40</a:t>
            </a:fld>
            <a:endParaRPr lang="en-US"/>
          </a:p>
        </p:txBody>
      </p:sp>
      <p:pic>
        <p:nvPicPr>
          <p:cNvPr id="9" name="Picture 8">
            <a:extLst>
              <a:ext uri="{FF2B5EF4-FFF2-40B4-BE49-F238E27FC236}">
                <a16:creationId xmlns:a16="http://schemas.microsoft.com/office/drawing/2014/main" id="{1A7E36A8-AFF7-0D3D-173B-65B177960DAB}"/>
              </a:ext>
            </a:extLst>
          </p:cNvPr>
          <p:cNvPicPr>
            <a:picLocks noChangeAspect="1"/>
          </p:cNvPicPr>
          <p:nvPr/>
        </p:nvPicPr>
        <p:blipFill>
          <a:blip r:embed="rId7"/>
          <a:stretch>
            <a:fillRect/>
          </a:stretch>
        </p:blipFill>
        <p:spPr>
          <a:xfrm>
            <a:off x="930907" y="2633572"/>
            <a:ext cx="16233514" cy="2471144"/>
          </a:xfrm>
          <a:prstGeom prst="rect">
            <a:avLst/>
          </a:prstGeom>
        </p:spPr>
      </p:pic>
      <p:pic>
        <p:nvPicPr>
          <p:cNvPr id="12" name="Picture 11">
            <a:extLst>
              <a:ext uri="{FF2B5EF4-FFF2-40B4-BE49-F238E27FC236}">
                <a16:creationId xmlns:a16="http://schemas.microsoft.com/office/drawing/2014/main" id="{06F693CC-E801-255E-E79B-DE144DD39BFF}"/>
              </a:ext>
            </a:extLst>
          </p:cNvPr>
          <p:cNvPicPr>
            <a:picLocks noChangeAspect="1"/>
          </p:cNvPicPr>
          <p:nvPr/>
        </p:nvPicPr>
        <p:blipFill>
          <a:blip r:embed="rId8"/>
          <a:stretch>
            <a:fillRect/>
          </a:stretch>
        </p:blipFill>
        <p:spPr>
          <a:xfrm>
            <a:off x="4266772" y="6381400"/>
            <a:ext cx="3540273" cy="1575729"/>
          </a:xfrm>
          <a:prstGeom prst="rect">
            <a:avLst/>
          </a:prstGeom>
        </p:spPr>
      </p:pic>
      <p:pic>
        <p:nvPicPr>
          <p:cNvPr id="15" name="Picture 14">
            <a:extLst>
              <a:ext uri="{FF2B5EF4-FFF2-40B4-BE49-F238E27FC236}">
                <a16:creationId xmlns:a16="http://schemas.microsoft.com/office/drawing/2014/main" id="{8566614D-BD3E-290D-DA54-69DBB663E443}"/>
              </a:ext>
            </a:extLst>
          </p:cNvPr>
          <p:cNvPicPr>
            <a:picLocks noChangeAspect="1"/>
          </p:cNvPicPr>
          <p:nvPr/>
        </p:nvPicPr>
        <p:blipFill>
          <a:blip r:embed="rId9"/>
          <a:stretch>
            <a:fillRect/>
          </a:stretch>
        </p:blipFill>
        <p:spPr>
          <a:xfrm>
            <a:off x="10210800" y="6298488"/>
            <a:ext cx="4276978" cy="1616656"/>
          </a:xfrm>
          <a:prstGeom prst="rect">
            <a:avLst/>
          </a:prstGeom>
        </p:spPr>
      </p:pic>
    </p:spTree>
    <p:extLst>
      <p:ext uri="{BB962C8B-B14F-4D97-AF65-F5344CB8AC3E}">
        <p14:creationId xmlns:p14="http://schemas.microsoft.com/office/powerpoint/2010/main" val="781558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0" name="TextBox 10"/>
          <p:cNvSpPr txBox="1"/>
          <p:nvPr/>
        </p:nvSpPr>
        <p:spPr>
          <a:xfrm>
            <a:off x="1187416" y="254848"/>
            <a:ext cx="9985970" cy="1076325"/>
          </a:xfrm>
          <a:prstGeom prst="rect">
            <a:avLst/>
          </a:prstGeom>
        </p:spPr>
        <p:txBody>
          <a:bodyPr lIns="0" tIns="0" rIns="0" bIns="0" rtlCol="0" anchor="t">
            <a:spAutoFit/>
          </a:bodyPr>
          <a:lstStyle/>
          <a:p>
            <a:pPr>
              <a:lnSpc>
                <a:spcPts val="8250"/>
              </a:lnSpc>
            </a:pPr>
            <a:r>
              <a:rPr lang="en-US" sz="7500">
                <a:solidFill>
                  <a:srgbClr val="2F2535"/>
                </a:solidFill>
                <a:latin typeface="Poppins Bold Bold"/>
              </a:rPr>
              <a:t>Nhận xét đánh giá</a:t>
            </a:r>
          </a:p>
        </p:txBody>
      </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41</a:t>
            </a:fld>
            <a:endParaRPr lang="en-US"/>
          </a:p>
        </p:txBody>
      </p:sp>
      <p:pic>
        <p:nvPicPr>
          <p:cNvPr id="8" name="Picture 7">
            <a:extLst>
              <a:ext uri="{FF2B5EF4-FFF2-40B4-BE49-F238E27FC236}">
                <a16:creationId xmlns:a16="http://schemas.microsoft.com/office/drawing/2014/main" id="{6169F58D-F898-FF77-301E-75ACE1ADCF0E}"/>
              </a:ext>
            </a:extLst>
          </p:cNvPr>
          <p:cNvPicPr>
            <a:picLocks noChangeAspect="1"/>
          </p:cNvPicPr>
          <p:nvPr/>
        </p:nvPicPr>
        <p:blipFill>
          <a:blip r:embed="rId7"/>
          <a:stretch>
            <a:fillRect/>
          </a:stretch>
        </p:blipFill>
        <p:spPr>
          <a:xfrm>
            <a:off x="1187416" y="2258761"/>
            <a:ext cx="15732161" cy="6791279"/>
          </a:xfrm>
          <a:prstGeom prst="rect">
            <a:avLst/>
          </a:prstGeom>
        </p:spPr>
      </p:pic>
    </p:spTree>
    <p:extLst>
      <p:ext uri="{BB962C8B-B14F-4D97-AF65-F5344CB8AC3E}">
        <p14:creationId xmlns:p14="http://schemas.microsoft.com/office/powerpoint/2010/main" val="1200634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32673" y="1836672"/>
            <a:ext cx="5219967" cy="774027"/>
            <a:chOff x="0" y="0"/>
            <a:chExt cx="6959955" cy="1032036"/>
          </a:xfrm>
        </p:grpSpPr>
        <p:sp>
          <p:nvSpPr>
            <p:cNvPr id="3" name="AutoShape 3"/>
            <p:cNvSpPr/>
            <p:nvPr/>
          </p:nvSpPr>
          <p:spPr>
            <a:xfrm>
              <a:off x="0" y="0"/>
              <a:ext cx="6219814" cy="1032036"/>
            </a:xfrm>
            <a:prstGeom prst="rect">
              <a:avLst/>
            </a:prstGeom>
            <a:solidFill>
              <a:srgbClr val="407BFF"/>
            </a:solidFill>
          </p:spPr>
        </p:sp>
        <p:sp>
          <p:nvSpPr>
            <p:cNvPr id="4" name="TextBox 4"/>
            <p:cNvSpPr txBox="1"/>
            <p:nvPr/>
          </p:nvSpPr>
          <p:spPr>
            <a:xfrm>
              <a:off x="1378469" y="301285"/>
              <a:ext cx="5581486" cy="487313"/>
            </a:xfrm>
            <a:prstGeom prst="rect">
              <a:avLst/>
            </a:prstGeom>
          </p:spPr>
          <p:txBody>
            <a:bodyPr lIns="0" tIns="0" rIns="0" bIns="0" rtlCol="0" anchor="t">
              <a:spAutoFit/>
            </a:bodyPr>
            <a:lstStyle/>
            <a:p>
              <a:pPr>
                <a:lnSpc>
                  <a:spcPts val="2750"/>
                </a:lnSpc>
              </a:pPr>
              <a:r>
                <a:rPr lang="en-US" sz="2500" spc="49">
                  <a:solidFill>
                    <a:srgbClr val="FFFFFF"/>
                  </a:solidFill>
                  <a:latin typeface="Poppins Medium Bold"/>
                </a:rPr>
                <a:t>So sánh kết quả</a:t>
              </a:r>
            </a:p>
          </p:txBody>
        </p:sp>
      </p:grpSp>
      <p:grpSp>
        <p:nvGrpSpPr>
          <p:cNvPr id="5" name="Group 5"/>
          <p:cNvGrpSpPr/>
          <p:nvPr/>
        </p:nvGrpSpPr>
        <p:grpSpPr>
          <a:xfrm>
            <a:off x="16600180" y="1028700"/>
            <a:ext cx="657647" cy="660594"/>
            <a:chOff x="1965" y="0"/>
            <a:chExt cx="876862" cy="880792"/>
          </a:xfrm>
        </p:grpSpPr>
        <p:grpSp>
          <p:nvGrpSpPr>
            <p:cNvPr id="6" name="Group 6"/>
            <p:cNvGrpSpPr/>
            <p:nvPr/>
          </p:nvGrpSpPr>
          <p:grpSpPr>
            <a:xfrm>
              <a:off x="1965" y="0"/>
              <a:ext cx="876862" cy="880792"/>
              <a:chOff x="14167" y="0"/>
              <a:chExt cx="6321665"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535"/>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1622" y="277680"/>
              <a:ext cx="457548" cy="325431"/>
            </a:xfrm>
            <a:prstGeom prst="rect">
              <a:avLst/>
            </a:prstGeom>
          </p:spPr>
        </p:pic>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6331" y="2223685"/>
            <a:ext cx="5192285" cy="11656150"/>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a:off x="-3574615" y="-1073395"/>
            <a:ext cx="6808222" cy="4864784"/>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25553" y="8051760"/>
            <a:ext cx="6256396" cy="4470480"/>
          </a:xfrm>
          <a:prstGeom prst="rect">
            <a:avLst/>
          </a:prstGeom>
        </p:spPr>
      </p:pic>
      <p:sp>
        <p:nvSpPr>
          <p:cNvPr id="14" name="Slide Number Placeholder 13">
            <a:extLst>
              <a:ext uri="{FF2B5EF4-FFF2-40B4-BE49-F238E27FC236}">
                <a16:creationId xmlns:a16="http://schemas.microsoft.com/office/drawing/2014/main" id="{6FF8A573-003C-9BF1-8229-7622508B8372}"/>
              </a:ext>
            </a:extLst>
          </p:cNvPr>
          <p:cNvSpPr>
            <a:spLocks noGrp="1"/>
          </p:cNvSpPr>
          <p:nvPr>
            <p:ph type="sldNum" sz="quarter" idx="12"/>
          </p:nvPr>
        </p:nvSpPr>
        <p:spPr/>
        <p:txBody>
          <a:bodyPr/>
          <a:lstStyle/>
          <a:p>
            <a:fld id="{B6F15528-21DE-4FAA-801E-634DDDAF4B2B}" type="slidenum">
              <a:rPr lang="en-US" smtClean="0"/>
              <a:pPr/>
              <a:t>42</a:t>
            </a:fld>
            <a:endParaRPr lang="en-US"/>
          </a:p>
        </p:txBody>
      </p:sp>
      <p:pic>
        <p:nvPicPr>
          <p:cNvPr id="13" name="Picture 12">
            <a:extLst>
              <a:ext uri="{FF2B5EF4-FFF2-40B4-BE49-F238E27FC236}">
                <a16:creationId xmlns:a16="http://schemas.microsoft.com/office/drawing/2014/main" id="{2101C57C-5E49-4E9E-B2C5-B6E8B74C405C}"/>
              </a:ext>
            </a:extLst>
          </p:cNvPr>
          <p:cNvPicPr>
            <a:picLocks noChangeAspect="1"/>
          </p:cNvPicPr>
          <p:nvPr/>
        </p:nvPicPr>
        <p:blipFill>
          <a:blip r:embed="rId9"/>
          <a:stretch>
            <a:fillRect/>
          </a:stretch>
        </p:blipFill>
        <p:spPr>
          <a:xfrm>
            <a:off x="5586788" y="4033687"/>
            <a:ext cx="2983919" cy="4746443"/>
          </a:xfrm>
          <a:prstGeom prst="rect">
            <a:avLst/>
          </a:prstGeom>
        </p:spPr>
      </p:pic>
      <p:pic>
        <p:nvPicPr>
          <p:cNvPr id="16" name="Picture 15">
            <a:extLst>
              <a:ext uri="{FF2B5EF4-FFF2-40B4-BE49-F238E27FC236}">
                <a16:creationId xmlns:a16="http://schemas.microsoft.com/office/drawing/2014/main" id="{305C7DEC-1684-C596-640D-982E94D969BE}"/>
              </a:ext>
            </a:extLst>
          </p:cNvPr>
          <p:cNvPicPr>
            <a:picLocks noChangeAspect="1"/>
          </p:cNvPicPr>
          <p:nvPr/>
        </p:nvPicPr>
        <p:blipFill>
          <a:blip r:embed="rId10"/>
          <a:stretch>
            <a:fillRect/>
          </a:stretch>
        </p:blipFill>
        <p:spPr>
          <a:xfrm>
            <a:off x="10147584" y="4077324"/>
            <a:ext cx="3010110" cy="4702806"/>
          </a:xfrm>
          <a:prstGeom prst="rect">
            <a:avLst/>
          </a:prstGeom>
        </p:spPr>
      </p:pic>
      <p:sp>
        <p:nvSpPr>
          <p:cNvPr id="17" name="TextBox 10">
            <a:extLst>
              <a:ext uri="{FF2B5EF4-FFF2-40B4-BE49-F238E27FC236}">
                <a16:creationId xmlns:a16="http://schemas.microsoft.com/office/drawing/2014/main" id="{23D75618-AA84-4D30-8E14-100E03423252}"/>
              </a:ext>
            </a:extLst>
          </p:cNvPr>
          <p:cNvSpPr txBox="1"/>
          <p:nvPr/>
        </p:nvSpPr>
        <p:spPr>
          <a:xfrm>
            <a:off x="10252514" y="2885308"/>
            <a:ext cx="2610571" cy="906082"/>
          </a:xfrm>
          <a:prstGeom prst="rect">
            <a:avLst/>
          </a:prstGeom>
        </p:spPr>
        <p:txBody>
          <a:bodyPr wrap="square" lIns="0" tIns="0" rIns="0" bIns="0" rtlCol="0" anchor="t">
            <a:spAutoFit/>
          </a:bodyPr>
          <a:lstStyle/>
          <a:p>
            <a:pPr algn="ctr">
              <a:lnSpc>
                <a:spcPts val="8250"/>
              </a:lnSpc>
            </a:pPr>
            <a:r>
              <a:rPr lang="en-US" sz="3000">
                <a:solidFill>
                  <a:srgbClr val="2F2535"/>
                </a:solidFill>
                <a:latin typeface="Poppins Bold Bold"/>
              </a:rPr>
              <a:t>YOLOv5</a:t>
            </a:r>
          </a:p>
        </p:txBody>
      </p:sp>
      <p:sp>
        <p:nvSpPr>
          <p:cNvPr id="18" name="TextBox 10">
            <a:extLst>
              <a:ext uri="{FF2B5EF4-FFF2-40B4-BE49-F238E27FC236}">
                <a16:creationId xmlns:a16="http://schemas.microsoft.com/office/drawing/2014/main" id="{716D5344-5145-59FB-20C1-D344FB391497}"/>
              </a:ext>
            </a:extLst>
          </p:cNvPr>
          <p:cNvSpPr txBox="1"/>
          <p:nvPr/>
        </p:nvSpPr>
        <p:spPr>
          <a:xfrm>
            <a:off x="5773461" y="2945027"/>
            <a:ext cx="2610571" cy="906082"/>
          </a:xfrm>
          <a:prstGeom prst="rect">
            <a:avLst/>
          </a:prstGeom>
        </p:spPr>
        <p:txBody>
          <a:bodyPr wrap="square" lIns="0" tIns="0" rIns="0" bIns="0" rtlCol="0" anchor="t">
            <a:spAutoFit/>
          </a:bodyPr>
          <a:lstStyle/>
          <a:p>
            <a:pPr algn="ctr">
              <a:lnSpc>
                <a:spcPts val="8250"/>
              </a:lnSpc>
            </a:pPr>
            <a:r>
              <a:rPr lang="en-US" sz="3000">
                <a:solidFill>
                  <a:srgbClr val="2F2535"/>
                </a:solidFill>
                <a:latin typeface="Poppins Bold Bold"/>
              </a:rPr>
              <a:t>YOLOv4-tiny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sp>
        <p:nvSpPr>
          <p:cNvPr id="2" name="TextBox 2"/>
          <p:cNvSpPr txBox="1"/>
          <p:nvPr/>
        </p:nvSpPr>
        <p:spPr>
          <a:xfrm>
            <a:off x="797451" y="612969"/>
            <a:ext cx="6287721" cy="1076325"/>
          </a:xfrm>
          <a:prstGeom prst="rect">
            <a:avLst/>
          </a:prstGeom>
        </p:spPr>
        <p:txBody>
          <a:bodyPr lIns="0" tIns="0" rIns="0" bIns="0" rtlCol="0" anchor="t">
            <a:spAutoFit/>
          </a:bodyPr>
          <a:lstStyle/>
          <a:p>
            <a:pPr>
              <a:lnSpc>
                <a:spcPts val="8250"/>
              </a:lnSpc>
            </a:pPr>
            <a:r>
              <a:rPr lang="en-US" sz="7500">
                <a:solidFill>
                  <a:srgbClr val="2F2535"/>
                </a:solidFill>
                <a:latin typeface="Muli Black Bold"/>
              </a:rPr>
              <a:t>DEMO LẦN 1</a:t>
            </a: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a:off x="14296257" y="-1539583"/>
            <a:ext cx="7188578" cy="5136566"/>
          </a:xfrm>
          <a:prstGeom prst="rect">
            <a:avLst/>
          </a:prstGeom>
        </p:spPr>
      </p:pic>
      <p:grpSp>
        <p:nvGrpSpPr>
          <p:cNvPr id="4" name="Group 4"/>
          <p:cNvGrpSpPr/>
          <p:nvPr/>
        </p:nvGrpSpPr>
        <p:grpSpPr>
          <a:xfrm>
            <a:off x="16600180" y="1028700"/>
            <a:ext cx="657647" cy="660594"/>
            <a:chOff x="1965" y="0"/>
            <a:chExt cx="876862" cy="880792"/>
          </a:xfrm>
        </p:grpSpPr>
        <p:grpSp>
          <p:nvGrpSpPr>
            <p:cNvPr id="5" name="Group 5"/>
            <p:cNvGrpSpPr/>
            <p:nvPr/>
          </p:nvGrpSpPr>
          <p:grpSpPr>
            <a:xfrm>
              <a:off x="1965" y="0"/>
              <a:ext cx="876862" cy="880792"/>
              <a:chOff x="14167" y="0"/>
              <a:chExt cx="6321665"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1622" y="277680"/>
              <a:ext cx="457548" cy="325431"/>
            </a:xfrm>
            <a:prstGeom prst="rect">
              <a:avLst/>
            </a:prstGeom>
          </p:spPr>
        </p:pic>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19818">
            <a:off x="-1785971" y="8113982"/>
            <a:ext cx="5629341" cy="4022420"/>
          </a:xfrm>
          <a:prstGeom prst="rect">
            <a:avLst/>
          </a:prstGeom>
        </p:spPr>
      </p:pic>
      <p:sp>
        <p:nvSpPr>
          <p:cNvPr id="11" name="Slide Number Placeholder 10">
            <a:extLst>
              <a:ext uri="{FF2B5EF4-FFF2-40B4-BE49-F238E27FC236}">
                <a16:creationId xmlns:a16="http://schemas.microsoft.com/office/drawing/2014/main" id="{B609765E-C382-8029-DB84-FBD3A998830B}"/>
              </a:ext>
            </a:extLst>
          </p:cNvPr>
          <p:cNvSpPr>
            <a:spLocks noGrp="1"/>
          </p:cNvSpPr>
          <p:nvPr>
            <p:ph type="sldNum" sz="quarter" idx="12"/>
          </p:nvPr>
        </p:nvSpPr>
        <p:spPr/>
        <p:txBody>
          <a:bodyPr/>
          <a:lstStyle/>
          <a:p>
            <a:fld id="{B6F15528-21DE-4FAA-801E-634DDDAF4B2B}" type="slidenum">
              <a:rPr lang="en-US" smtClean="0"/>
              <a:pPr/>
              <a:t>43</a:t>
            </a:fld>
            <a:endParaRPr lang="en-US"/>
          </a:p>
        </p:txBody>
      </p:sp>
      <p:pic>
        <p:nvPicPr>
          <p:cNvPr id="12" name="demo1">
            <a:hlinkClick r:id="" action="ppaction://media"/>
            <a:extLst>
              <a:ext uri="{FF2B5EF4-FFF2-40B4-BE49-F238E27FC236}">
                <a16:creationId xmlns:a16="http://schemas.microsoft.com/office/drawing/2014/main" id="{4C4EA00B-AC10-9C15-2F63-D04F6FEB476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895600" y="240030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sp>
        <p:nvSpPr>
          <p:cNvPr id="2" name="TextBox 2"/>
          <p:cNvSpPr txBox="1"/>
          <p:nvPr/>
        </p:nvSpPr>
        <p:spPr>
          <a:xfrm>
            <a:off x="797451" y="612969"/>
            <a:ext cx="6287721" cy="1076325"/>
          </a:xfrm>
          <a:prstGeom prst="rect">
            <a:avLst/>
          </a:prstGeom>
        </p:spPr>
        <p:txBody>
          <a:bodyPr lIns="0" tIns="0" rIns="0" bIns="0" rtlCol="0" anchor="t">
            <a:spAutoFit/>
          </a:bodyPr>
          <a:lstStyle/>
          <a:p>
            <a:pPr>
              <a:lnSpc>
                <a:spcPts val="8250"/>
              </a:lnSpc>
            </a:pPr>
            <a:r>
              <a:rPr lang="en-US" sz="7500">
                <a:solidFill>
                  <a:srgbClr val="2F2535"/>
                </a:solidFill>
                <a:latin typeface="Muli Black Bold"/>
              </a:rPr>
              <a:t>DEMO LẦN 1</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4296257" y="-1539583"/>
            <a:ext cx="7188578" cy="5136566"/>
          </a:xfrm>
          <a:prstGeom prst="rect">
            <a:avLst/>
          </a:prstGeom>
        </p:spPr>
      </p:pic>
      <p:grpSp>
        <p:nvGrpSpPr>
          <p:cNvPr id="4" name="Group 4"/>
          <p:cNvGrpSpPr/>
          <p:nvPr/>
        </p:nvGrpSpPr>
        <p:grpSpPr>
          <a:xfrm>
            <a:off x="16600180" y="1028700"/>
            <a:ext cx="657647" cy="660594"/>
            <a:chOff x="1965" y="0"/>
            <a:chExt cx="876862" cy="880792"/>
          </a:xfrm>
        </p:grpSpPr>
        <p:grpSp>
          <p:nvGrpSpPr>
            <p:cNvPr id="5" name="Group 5"/>
            <p:cNvGrpSpPr/>
            <p:nvPr/>
          </p:nvGrpSpPr>
          <p:grpSpPr>
            <a:xfrm>
              <a:off x="1965" y="0"/>
              <a:ext cx="876862" cy="880792"/>
              <a:chOff x="14167" y="0"/>
              <a:chExt cx="6321665"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9818">
            <a:off x="-1785971" y="8113982"/>
            <a:ext cx="5629341" cy="4022420"/>
          </a:xfrm>
          <a:prstGeom prst="rect">
            <a:avLst/>
          </a:prstGeom>
        </p:spPr>
      </p:pic>
      <p:sp>
        <p:nvSpPr>
          <p:cNvPr id="9" name="TextBox 9"/>
          <p:cNvSpPr txBox="1"/>
          <p:nvPr/>
        </p:nvSpPr>
        <p:spPr>
          <a:xfrm>
            <a:off x="1028700" y="2416518"/>
            <a:ext cx="11060411" cy="1180465"/>
          </a:xfrm>
          <a:prstGeom prst="rect">
            <a:avLst/>
          </a:prstGeom>
        </p:spPr>
        <p:txBody>
          <a:bodyPr lIns="0" tIns="0" rIns="0" bIns="0" rtlCol="0" anchor="t">
            <a:spAutoFit/>
          </a:bodyPr>
          <a:lstStyle/>
          <a:p>
            <a:pPr>
              <a:lnSpc>
                <a:spcPts val="4759"/>
              </a:lnSpc>
            </a:pPr>
            <a:r>
              <a:rPr lang="en-US" sz="3399">
                <a:solidFill>
                  <a:srgbClr val="2F2535"/>
                </a:solidFill>
                <a:latin typeface="Noto Sans"/>
              </a:rPr>
              <a:t>- Nhận diện tốt cả ba lớp</a:t>
            </a:r>
          </a:p>
          <a:p>
            <a:pPr>
              <a:lnSpc>
                <a:spcPts val="4759"/>
              </a:lnSpc>
            </a:pPr>
            <a:r>
              <a:rPr lang="en-US" sz="3399">
                <a:solidFill>
                  <a:srgbClr val="2F2535"/>
                </a:solidFill>
                <a:latin typeface="Noto Sans"/>
              </a:rPr>
              <a:t>- Nhận diện sai khi có tay che miệng </a:t>
            </a:r>
          </a:p>
        </p:txBody>
      </p:sp>
      <p:sp>
        <p:nvSpPr>
          <p:cNvPr id="12" name="Slide Number Placeholder 11">
            <a:extLst>
              <a:ext uri="{FF2B5EF4-FFF2-40B4-BE49-F238E27FC236}">
                <a16:creationId xmlns:a16="http://schemas.microsoft.com/office/drawing/2014/main" id="{C9AE9449-B523-3206-A0D6-66327310A975}"/>
              </a:ext>
            </a:extLst>
          </p:cNvPr>
          <p:cNvSpPr>
            <a:spLocks noGrp="1"/>
          </p:cNvSpPr>
          <p:nvPr>
            <p:ph type="sldNum" sz="quarter" idx="12"/>
          </p:nvPr>
        </p:nvSpPr>
        <p:spPr/>
        <p:txBody>
          <a:bodyPr/>
          <a:lstStyle/>
          <a:p>
            <a:fld id="{B6F15528-21DE-4FAA-801E-634DDDAF4B2B}" type="slidenum">
              <a:rPr lang="en-US" smtClean="0"/>
              <a:pPr/>
              <a:t>44</a:t>
            </a:fld>
            <a:endParaRPr lang="en-US"/>
          </a:p>
        </p:txBody>
      </p:sp>
      <p:pic>
        <p:nvPicPr>
          <p:cNvPr id="14" name="Picture 13">
            <a:extLst>
              <a:ext uri="{FF2B5EF4-FFF2-40B4-BE49-F238E27FC236}">
                <a16:creationId xmlns:a16="http://schemas.microsoft.com/office/drawing/2014/main" id="{769F8B91-EF86-8F70-7095-744962F149EC}"/>
              </a:ext>
            </a:extLst>
          </p:cNvPr>
          <p:cNvPicPr>
            <a:picLocks noChangeAspect="1"/>
          </p:cNvPicPr>
          <p:nvPr/>
        </p:nvPicPr>
        <p:blipFill>
          <a:blip r:embed="rId6"/>
          <a:stretch>
            <a:fillRect/>
          </a:stretch>
        </p:blipFill>
        <p:spPr>
          <a:xfrm>
            <a:off x="4817717" y="3856421"/>
            <a:ext cx="8652565" cy="56255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sp>
        <p:nvSpPr>
          <p:cNvPr id="2" name="TextBox 2"/>
          <p:cNvSpPr txBox="1"/>
          <p:nvPr/>
        </p:nvSpPr>
        <p:spPr>
          <a:xfrm>
            <a:off x="797451" y="612969"/>
            <a:ext cx="6051987" cy="1076325"/>
          </a:xfrm>
          <a:prstGeom prst="rect">
            <a:avLst/>
          </a:prstGeom>
        </p:spPr>
        <p:txBody>
          <a:bodyPr lIns="0" tIns="0" rIns="0" bIns="0" rtlCol="0" anchor="t">
            <a:spAutoFit/>
          </a:bodyPr>
          <a:lstStyle/>
          <a:p>
            <a:pPr>
              <a:lnSpc>
                <a:spcPts val="8250"/>
              </a:lnSpc>
            </a:pPr>
            <a:r>
              <a:rPr lang="en-US" sz="7500">
                <a:solidFill>
                  <a:srgbClr val="2F2535"/>
                </a:solidFill>
                <a:latin typeface="Muli Black Bold"/>
              </a:rPr>
              <a:t>DEMO LẦN 2</a:t>
            </a: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a:off x="14296257" y="-1539583"/>
            <a:ext cx="7188578" cy="5136566"/>
          </a:xfrm>
          <a:prstGeom prst="rect">
            <a:avLst/>
          </a:prstGeom>
        </p:spPr>
      </p:pic>
      <p:grpSp>
        <p:nvGrpSpPr>
          <p:cNvPr id="4" name="Group 4"/>
          <p:cNvGrpSpPr/>
          <p:nvPr/>
        </p:nvGrpSpPr>
        <p:grpSpPr>
          <a:xfrm>
            <a:off x="16600180" y="1028700"/>
            <a:ext cx="657647" cy="660594"/>
            <a:chOff x="1965" y="0"/>
            <a:chExt cx="876862" cy="880792"/>
          </a:xfrm>
        </p:grpSpPr>
        <p:grpSp>
          <p:nvGrpSpPr>
            <p:cNvPr id="5" name="Group 5"/>
            <p:cNvGrpSpPr/>
            <p:nvPr/>
          </p:nvGrpSpPr>
          <p:grpSpPr>
            <a:xfrm>
              <a:off x="1965" y="0"/>
              <a:ext cx="876862" cy="880792"/>
              <a:chOff x="14167" y="0"/>
              <a:chExt cx="6321665"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1622" y="277680"/>
              <a:ext cx="457548" cy="325431"/>
            </a:xfrm>
            <a:prstGeom prst="rect">
              <a:avLst/>
            </a:prstGeom>
          </p:spPr>
        </p:pic>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19818">
            <a:off x="-1785971" y="8113982"/>
            <a:ext cx="5629341" cy="4022420"/>
          </a:xfrm>
          <a:prstGeom prst="rect">
            <a:avLst/>
          </a:prstGeom>
        </p:spPr>
      </p:pic>
      <p:sp>
        <p:nvSpPr>
          <p:cNvPr id="12" name="Slide Number Placeholder 11">
            <a:extLst>
              <a:ext uri="{FF2B5EF4-FFF2-40B4-BE49-F238E27FC236}">
                <a16:creationId xmlns:a16="http://schemas.microsoft.com/office/drawing/2014/main" id="{6E87606A-C9F2-599F-344B-D575DD1FBEB0}"/>
              </a:ext>
            </a:extLst>
          </p:cNvPr>
          <p:cNvSpPr>
            <a:spLocks noGrp="1"/>
          </p:cNvSpPr>
          <p:nvPr>
            <p:ph type="sldNum" sz="quarter" idx="12"/>
          </p:nvPr>
        </p:nvSpPr>
        <p:spPr/>
        <p:txBody>
          <a:bodyPr/>
          <a:lstStyle/>
          <a:p>
            <a:fld id="{B6F15528-21DE-4FAA-801E-634DDDAF4B2B}" type="slidenum">
              <a:rPr lang="en-US" smtClean="0"/>
              <a:pPr/>
              <a:t>45</a:t>
            </a:fld>
            <a:endParaRPr lang="en-US"/>
          </a:p>
        </p:txBody>
      </p:sp>
      <p:pic>
        <p:nvPicPr>
          <p:cNvPr id="13" name="demo2">
            <a:hlinkClick r:id="" action="ppaction://media"/>
            <a:extLst>
              <a:ext uri="{FF2B5EF4-FFF2-40B4-BE49-F238E27FC236}">
                <a16:creationId xmlns:a16="http://schemas.microsoft.com/office/drawing/2014/main" id="{DD26CCB1-B432-AFE4-F571-45469EC6B45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162300" y="2095500"/>
            <a:ext cx="11963400" cy="67294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90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sp>
        <p:nvSpPr>
          <p:cNvPr id="2" name="TextBox 2"/>
          <p:cNvSpPr txBox="1"/>
          <p:nvPr/>
        </p:nvSpPr>
        <p:spPr>
          <a:xfrm>
            <a:off x="797451" y="612969"/>
            <a:ext cx="6051987" cy="1076325"/>
          </a:xfrm>
          <a:prstGeom prst="rect">
            <a:avLst/>
          </a:prstGeom>
        </p:spPr>
        <p:txBody>
          <a:bodyPr lIns="0" tIns="0" rIns="0" bIns="0" rtlCol="0" anchor="t">
            <a:spAutoFit/>
          </a:bodyPr>
          <a:lstStyle/>
          <a:p>
            <a:pPr>
              <a:lnSpc>
                <a:spcPts val="8250"/>
              </a:lnSpc>
            </a:pPr>
            <a:r>
              <a:rPr lang="en-US" sz="7500">
                <a:solidFill>
                  <a:srgbClr val="2F2535"/>
                </a:solidFill>
                <a:latin typeface="Muli Black Bold"/>
              </a:rPr>
              <a:t>DEMO LẦN 2</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4296257" y="-1539583"/>
            <a:ext cx="7188578" cy="5136566"/>
          </a:xfrm>
          <a:prstGeom prst="rect">
            <a:avLst/>
          </a:prstGeom>
        </p:spPr>
      </p:pic>
      <p:grpSp>
        <p:nvGrpSpPr>
          <p:cNvPr id="4" name="Group 4"/>
          <p:cNvGrpSpPr/>
          <p:nvPr/>
        </p:nvGrpSpPr>
        <p:grpSpPr>
          <a:xfrm>
            <a:off x="16600180" y="1028700"/>
            <a:ext cx="657647" cy="660594"/>
            <a:chOff x="1965" y="0"/>
            <a:chExt cx="876862" cy="880792"/>
          </a:xfrm>
        </p:grpSpPr>
        <p:grpSp>
          <p:nvGrpSpPr>
            <p:cNvPr id="5" name="Group 5"/>
            <p:cNvGrpSpPr/>
            <p:nvPr/>
          </p:nvGrpSpPr>
          <p:grpSpPr>
            <a:xfrm>
              <a:off x="1965" y="0"/>
              <a:ext cx="876862" cy="880792"/>
              <a:chOff x="14167" y="0"/>
              <a:chExt cx="6321665"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9818">
            <a:off x="-1785971" y="8113982"/>
            <a:ext cx="5629341" cy="4022420"/>
          </a:xfrm>
          <a:prstGeom prst="rect">
            <a:avLst/>
          </a:prstGeom>
        </p:spPr>
      </p:pic>
      <p:sp>
        <p:nvSpPr>
          <p:cNvPr id="9" name="TextBox 9"/>
          <p:cNvSpPr txBox="1"/>
          <p:nvPr/>
        </p:nvSpPr>
        <p:spPr>
          <a:xfrm>
            <a:off x="1028700" y="2416518"/>
            <a:ext cx="12355181" cy="1805302"/>
          </a:xfrm>
          <a:prstGeom prst="rect">
            <a:avLst/>
          </a:prstGeom>
        </p:spPr>
        <p:txBody>
          <a:bodyPr lIns="0" tIns="0" rIns="0" bIns="0" rtlCol="0" anchor="t">
            <a:spAutoFit/>
          </a:bodyPr>
          <a:lstStyle/>
          <a:p>
            <a:pPr>
              <a:lnSpc>
                <a:spcPts val="4759"/>
              </a:lnSpc>
            </a:pPr>
            <a:r>
              <a:rPr lang="en-US" sz="3399">
                <a:solidFill>
                  <a:srgbClr val="2F2535"/>
                </a:solidFill>
                <a:latin typeface="Noto Sans"/>
              </a:rPr>
              <a:t>- Nhận diện đúng trường hợp tay che miệng</a:t>
            </a:r>
          </a:p>
          <a:p>
            <a:pPr>
              <a:lnSpc>
                <a:spcPts val="4759"/>
              </a:lnSpc>
            </a:pPr>
            <a:r>
              <a:rPr lang="en-US" sz="3399">
                <a:solidFill>
                  <a:srgbClr val="2F2535"/>
                </a:solidFill>
                <a:latin typeface="Noto Sans"/>
              </a:rPr>
              <a:t>- Khả năng nhận diện class </a:t>
            </a:r>
            <a:r>
              <a:rPr lang="en-US" sz="3399" err="1">
                <a:solidFill>
                  <a:srgbClr val="95BD3F"/>
                </a:solidFill>
                <a:latin typeface="Noto Sans Bold"/>
              </a:rPr>
              <a:t>mask_weared_incorrect</a:t>
            </a:r>
            <a:r>
              <a:rPr lang="en-US" sz="3399">
                <a:solidFill>
                  <a:srgbClr val="2F2535"/>
                </a:solidFill>
                <a:latin typeface="Noto Sans"/>
              </a:rPr>
              <a:t> giảm</a:t>
            </a:r>
          </a:p>
          <a:p>
            <a:pPr>
              <a:lnSpc>
                <a:spcPts val="4759"/>
              </a:lnSpc>
            </a:pPr>
            <a:endParaRPr lang="en-US" sz="3399">
              <a:solidFill>
                <a:srgbClr val="2F2535"/>
              </a:solidFill>
              <a:latin typeface="Noto Sans"/>
            </a:endParaRPr>
          </a:p>
        </p:txBody>
      </p:sp>
      <p:sp>
        <p:nvSpPr>
          <p:cNvPr id="12" name="Slide Number Placeholder 11">
            <a:extLst>
              <a:ext uri="{FF2B5EF4-FFF2-40B4-BE49-F238E27FC236}">
                <a16:creationId xmlns:a16="http://schemas.microsoft.com/office/drawing/2014/main" id="{6E87606A-C9F2-599F-344B-D575DD1FBEB0}"/>
              </a:ext>
            </a:extLst>
          </p:cNvPr>
          <p:cNvSpPr>
            <a:spLocks noGrp="1"/>
          </p:cNvSpPr>
          <p:nvPr>
            <p:ph type="sldNum" sz="quarter" idx="12"/>
          </p:nvPr>
        </p:nvSpPr>
        <p:spPr/>
        <p:txBody>
          <a:bodyPr/>
          <a:lstStyle/>
          <a:p>
            <a:fld id="{B6F15528-21DE-4FAA-801E-634DDDAF4B2B}" type="slidenum">
              <a:rPr lang="en-US" smtClean="0"/>
              <a:pPr/>
              <a:t>46</a:t>
            </a:fld>
            <a:endParaRPr lang="en-US"/>
          </a:p>
        </p:txBody>
      </p:sp>
      <p:pic>
        <p:nvPicPr>
          <p:cNvPr id="11" name="Picture 10">
            <a:extLst>
              <a:ext uri="{FF2B5EF4-FFF2-40B4-BE49-F238E27FC236}">
                <a16:creationId xmlns:a16="http://schemas.microsoft.com/office/drawing/2014/main" id="{F5E83BD8-9F3B-960C-68F7-25DAF89288D4}"/>
              </a:ext>
            </a:extLst>
          </p:cNvPr>
          <p:cNvPicPr>
            <a:picLocks noChangeAspect="1"/>
          </p:cNvPicPr>
          <p:nvPr/>
        </p:nvPicPr>
        <p:blipFill>
          <a:blip r:embed="rId6"/>
          <a:stretch>
            <a:fillRect/>
          </a:stretch>
        </p:blipFill>
        <p:spPr>
          <a:xfrm>
            <a:off x="4813979" y="4085485"/>
            <a:ext cx="8507081" cy="5167468"/>
          </a:xfrm>
          <a:prstGeom prst="rect">
            <a:avLst/>
          </a:prstGeom>
        </p:spPr>
      </p:pic>
    </p:spTree>
    <p:extLst>
      <p:ext uri="{BB962C8B-B14F-4D97-AF65-F5344CB8AC3E}">
        <p14:creationId xmlns:p14="http://schemas.microsoft.com/office/powerpoint/2010/main" val="2935975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sp>
        <p:nvSpPr>
          <p:cNvPr id="2" name="TextBox 2"/>
          <p:cNvSpPr txBox="1"/>
          <p:nvPr/>
        </p:nvSpPr>
        <p:spPr>
          <a:xfrm>
            <a:off x="797451" y="612969"/>
            <a:ext cx="6051987" cy="1076325"/>
          </a:xfrm>
          <a:prstGeom prst="rect">
            <a:avLst/>
          </a:prstGeom>
        </p:spPr>
        <p:txBody>
          <a:bodyPr lIns="0" tIns="0" rIns="0" bIns="0" rtlCol="0" anchor="t">
            <a:spAutoFit/>
          </a:bodyPr>
          <a:lstStyle/>
          <a:p>
            <a:pPr>
              <a:lnSpc>
                <a:spcPts val="8250"/>
              </a:lnSpc>
            </a:pPr>
            <a:r>
              <a:rPr lang="en-US" sz="7500">
                <a:solidFill>
                  <a:srgbClr val="2F2535"/>
                </a:solidFill>
                <a:latin typeface="Muli Black Bold"/>
              </a:rPr>
              <a:t>DEMO LẦN 3</a:t>
            </a:r>
          </a:p>
        </p:txBody>
      </p:sp>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flipH="1">
            <a:off x="14296257" y="-1539583"/>
            <a:ext cx="7188578" cy="5136566"/>
          </a:xfrm>
          <a:prstGeom prst="rect">
            <a:avLst/>
          </a:prstGeom>
        </p:spPr>
      </p:pic>
      <p:grpSp>
        <p:nvGrpSpPr>
          <p:cNvPr id="4" name="Group 4"/>
          <p:cNvGrpSpPr/>
          <p:nvPr/>
        </p:nvGrpSpPr>
        <p:grpSpPr>
          <a:xfrm>
            <a:off x="16600180" y="1028700"/>
            <a:ext cx="657647" cy="660594"/>
            <a:chOff x="1965" y="0"/>
            <a:chExt cx="876862" cy="880792"/>
          </a:xfrm>
        </p:grpSpPr>
        <p:grpSp>
          <p:nvGrpSpPr>
            <p:cNvPr id="5" name="Group 5"/>
            <p:cNvGrpSpPr/>
            <p:nvPr/>
          </p:nvGrpSpPr>
          <p:grpSpPr>
            <a:xfrm>
              <a:off x="1965" y="0"/>
              <a:ext cx="876862" cy="880792"/>
              <a:chOff x="14167" y="0"/>
              <a:chExt cx="6321665"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11622" y="277680"/>
              <a:ext cx="457548" cy="325431"/>
            </a:xfrm>
            <a:prstGeom prst="rect">
              <a:avLst/>
            </a:prstGeom>
          </p:spPr>
        </p:pic>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3419818">
            <a:off x="-1785971" y="8113982"/>
            <a:ext cx="5629341" cy="4022420"/>
          </a:xfrm>
          <a:prstGeom prst="rect">
            <a:avLst/>
          </a:prstGeom>
        </p:spPr>
      </p:pic>
      <p:sp>
        <p:nvSpPr>
          <p:cNvPr id="11" name="Slide Number Placeholder 10">
            <a:extLst>
              <a:ext uri="{FF2B5EF4-FFF2-40B4-BE49-F238E27FC236}">
                <a16:creationId xmlns:a16="http://schemas.microsoft.com/office/drawing/2014/main" id="{5DD300DC-6C2F-3860-4C1C-B5C52F544019}"/>
              </a:ext>
            </a:extLst>
          </p:cNvPr>
          <p:cNvSpPr>
            <a:spLocks noGrp="1"/>
          </p:cNvSpPr>
          <p:nvPr>
            <p:ph type="sldNum" sz="quarter" idx="12"/>
          </p:nvPr>
        </p:nvSpPr>
        <p:spPr/>
        <p:txBody>
          <a:bodyPr/>
          <a:lstStyle/>
          <a:p>
            <a:fld id="{B6F15528-21DE-4FAA-801E-634DDDAF4B2B}" type="slidenum">
              <a:rPr lang="en-US" smtClean="0"/>
              <a:pPr/>
              <a:t>47</a:t>
            </a:fld>
            <a:endParaRPr lang="en-US"/>
          </a:p>
        </p:txBody>
      </p:sp>
      <p:pic>
        <p:nvPicPr>
          <p:cNvPr id="9" name="train_3" descr="train_3">
            <a:hlinkClick r:id="" action="ppaction://media"/>
            <a:extLst>
              <a:ext uri="{FF2B5EF4-FFF2-40B4-BE49-F238E27FC236}">
                <a16:creationId xmlns:a16="http://schemas.microsoft.com/office/drawing/2014/main" id="{03A3D80B-BDDC-C24D-BFF7-59D6172BF23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454037" y="2175700"/>
            <a:ext cx="11379926" cy="64012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sp>
        <p:nvSpPr>
          <p:cNvPr id="2" name="TextBox 2"/>
          <p:cNvSpPr txBox="1"/>
          <p:nvPr/>
        </p:nvSpPr>
        <p:spPr>
          <a:xfrm>
            <a:off x="797451" y="612969"/>
            <a:ext cx="6051987" cy="1076325"/>
          </a:xfrm>
          <a:prstGeom prst="rect">
            <a:avLst/>
          </a:prstGeom>
        </p:spPr>
        <p:txBody>
          <a:bodyPr lIns="0" tIns="0" rIns="0" bIns="0" rtlCol="0" anchor="t">
            <a:spAutoFit/>
          </a:bodyPr>
          <a:lstStyle/>
          <a:p>
            <a:pPr>
              <a:lnSpc>
                <a:spcPts val="8250"/>
              </a:lnSpc>
            </a:pPr>
            <a:r>
              <a:rPr lang="en-US" sz="7500">
                <a:solidFill>
                  <a:srgbClr val="2F2535"/>
                </a:solidFill>
                <a:latin typeface="Muli Black Bold"/>
              </a:rPr>
              <a:t>DEMO LẦN 3</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4296257" y="-1539583"/>
            <a:ext cx="7188578" cy="5136566"/>
          </a:xfrm>
          <a:prstGeom prst="rect">
            <a:avLst/>
          </a:prstGeom>
        </p:spPr>
      </p:pic>
      <p:grpSp>
        <p:nvGrpSpPr>
          <p:cNvPr id="4" name="Group 4"/>
          <p:cNvGrpSpPr/>
          <p:nvPr/>
        </p:nvGrpSpPr>
        <p:grpSpPr>
          <a:xfrm>
            <a:off x="16600180" y="1028700"/>
            <a:ext cx="657647" cy="660594"/>
            <a:chOff x="1965" y="0"/>
            <a:chExt cx="876862" cy="880792"/>
          </a:xfrm>
        </p:grpSpPr>
        <p:grpSp>
          <p:nvGrpSpPr>
            <p:cNvPr id="5" name="Group 5"/>
            <p:cNvGrpSpPr/>
            <p:nvPr/>
          </p:nvGrpSpPr>
          <p:grpSpPr>
            <a:xfrm>
              <a:off x="1965" y="0"/>
              <a:ext cx="876862" cy="880792"/>
              <a:chOff x="14167" y="0"/>
              <a:chExt cx="6321665"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9818">
            <a:off x="-1785971" y="8113982"/>
            <a:ext cx="5629341" cy="4022420"/>
          </a:xfrm>
          <a:prstGeom prst="rect">
            <a:avLst/>
          </a:prstGeom>
        </p:spPr>
      </p:pic>
      <p:sp>
        <p:nvSpPr>
          <p:cNvPr id="9" name="TextBox 9"/>
          <p:cNvSpPr txBox="1"/>
          <p:nvPr/>
        </p:nvSpPr>
        <p:spPr>
          <a:xfrm>
            <a:off x="1028700" y="2416518"/>
            <a:ext cx="12355181" cy="1805302"/>
          </a:xfrm>
          <a:prstGeom prst="rect">
            <a:avLst/>
          </a:prstGeom>
        </p:spPr>
        <p:txBody>
          <a:bodyPr lIns="0" tIns="0" rIns="0" bIns="0" rtlCol="0" anchor="t">
            <a:spAutoFit/>
          </a:bodyPr>
          <a:lstStyle/>
          <a:p>
            <a:pPr>
              <a:lnSpc>
                <a:spcPts val="4759"/>
              </a:lnSpc>
            </a:pPr>
            <a:r>
              <a:rPr lang="en-US" sz="3399">
                <a:solidFill>
                  <a:srgbClr val="2F2535"/>
                </a:solidFill>
                <a:latin typeface="Noto Sans"/>
              </a:rPr>
              <a:t>- Nhận diện đúng trường hợp tay che miệng</a:t>
            </a:r>
          </a:p>
          <a:p>
            <a:pPr>
              <a:lnSpc>
                <a:spcPts val="4759"/>
              </a:lnSpc>
            </a:pPr>
            <a:r>
              <a:rPr lang="en-US" sz="3399">
                <a:solidFill>
                  <a:srgbClr val="2F2535"/>
                </a:solidFill>
                <a:latin typeface="Noto Sans"/>
              </a:rPr>
              <a:t>- Nhận diện class </a:t>
            </a:r>
            <a:r>
              <a:rPr lang="en-US" sz="3399" err="1">
                <a:solidFill>
                  <a:srgbClr val="95BD3F"/>
                </a:solidFill>
                <a:latin typeface="Noto Sans Bold"/>
              </a:rPr>
              <a:t>mask_weared_incorrect</a:t>
            </a:r>
            <a:r>
              <a:rPr lang="en-US" sz="3399">
                <a:solidFill>
                  <a:srgbClr val="2F2535"/>
                </a:solidFill>
                <a:latin typeface="Noto Sans"/>
              </a:rPr>
              <a:t> chính xác hơn</a:t>
            </a:r>
          </a:p>
          <a:p>
            <a:pPr>
              <a:lnSpc>
                <a:spcPts val="4759"/>
              </a:lnSpc>
            </a:pPr>
            <a:endParaRPr lang="en-US" sz="3399">
              <a:solidFill>
                <a:srgbClr val="2F2535"/>
              </a:solidFill>
              <a:latin typeface="Noto Sans"/>
            </a:endParaRPr>
          </a:p>
        </p:txBody>
      </p:sp>
      <p:sp>
        <p:nvSpPr>
          <p:cNvPr id="12" name="Slide Number Placeholder 11">
            <a:extLst>
              <a:ext uri="{FF2B5EF4-FFF2-40B4-BE49-F238E27FC236}">
                <a16:creationId xmlns:a16="http://schemas.microsoft.com/office/drawing/2014/main" id="{51870F7B-F79C-99E2-1B51-947570F75DB1}"/>
              </a:ext>
            </a:extLst>
          </p:cNvPr>
          <p:cNvSpPr>
            <a:spLocks noGrp="1"/>
          </p:cNvSpPr>
          <p:nvPr>
            <p:ph type="sldNum" sz="quarter" idx="12"/>
          </p:nvPr>
        </p:nvSpPr>
        <p:spPr/>
        <p:txBody>
          <a:bodyPr/>
          <a:lstStyle/>
          <a:p>
            <a:fld id="{B6F15528-21DE-4FAA-801E-634DDDAF4B2B}" type="slidenum">
              <a:rPr lang="en-US" smtClean="0"/>
              <a:pPr/>
              <a:t>48</a:t>
            </a:fld>
            <a:endParaRPr lang="en-US"/>
          </a:p>
        </p:txBody>
      </p:sp>
      <p:pic>
        <p:nvPicPr>
          <p:cNvPr id="14" name="Picture 13">
            <a:extLst>
              <a:ext uri="{FF2B5EF4-FFF2-40B4-BE49-F238E27FC236}">
                <a16:creationId xmlns:a16="http://schemas.microsoft.com/office/drawing/2014/main" id="{61571DA5-4D70-5987-EDC7-C6AD53F56983}"/>
              </a:ext>
            </a:extLst>
          </p:cNvPr>
          <p:cNvPicPr>
            <a:picLocks noChangeAspect="1"/>
          </p:cNvPicPr>
          <p:nvPr/>
        </p:nvPicPr>
        <p:blipFill>
          <a:blip r:embed="rId6"/>
          <a:stretch>
            <a:fillRect/>
          </a:stretch>
        </p:blipFill>
        <p:spPr>
          <a:xfrm>
            <a:off x="4306190" y="3921564"/>
            <a:ext cx="9675619" cy="549531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sp>
        <p:nvSpPr>
          <p:cNvPr id="2" name="TextBox 2"/>
          <p:cNvSpPr txBox="1"/>
          <p:nvPr/>
        </p:nvSpPr>
        <p:spPr>
          <a:xfrm>
            <a:off x="797451" y="612969"/>
            <a:ext cx="8529429" cy="1064394"/>
          </a:xfrm>
          <a:prstGeom prst="rect">
            <a:avLst/>
          </a:prstGeom>
        </p:spPr>
        <p:txBody>
          <a:bodyPr wrap="square" lIns="0" tIns="0" rIns="0" bIns="0" rtlCol="0" anchor="t">
            <a:spAutoFit/>
          </a:bodyPr>
          <a:lstStyle/>
          <a:p>
            <a:pPr>
              <a:lnSpc>
                <a:spcPts val="8250"/>
              </a:lnSpc>
            </a:pPr>
            <a:r>
              <a:rPr lang="en-US" sz="7500">
                <a:solidFill>
                  <a:srgbClr val="2F2535"/>
                </a:solidFill>
                <a:latin typeface="Muli Black Bold"/>
              </a:rPr>
              <a:t>DEMO VỚI VIDEO</a:t>
            </a: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a:off x="14296257" y="-1539583"/>
            <a:ext cx="7188578" cy="5136566"/>
          </a:xfrm>
          <a:prstGeom prst="rect">
            <a:avLst/>
          </a:prstGeom>
        </p:spPr>
      </p:pic>
      <p:grpSp>
        <p:nvGrpSpPr>
          <p:cNvPr id="4" name="Group 4"/>
          <p:cNvGrpSpPr/>
          <p:nvPr/>
        </p:nvGrpSpPr>
        <p:grpSpPr>
          <a:xfrm>
            <a:off x="16600180" y="1028700"/>
            <a:ext cx="657647" cy="660594"/>
            <a:chOff x="1965" y="0"/>
            <a:chExt cx="876862" cy="880792"/>
          </a:xfrm>
        </p:grpSpPr>
        <p:grpSp>
          <p:nvGrpSpPr>
            <p:cNvPr id="5" name="Group 5"/>
            <p:cNvGrpSpPr/>
            <p:nvPr/>
          </p:nvGrpSpPr>
          <p:grpSpPr>
            <a:xfrm>
              <a:off x="1965" y="0"/>
              <a:ext cx="876862" cy="880792"/>
              <a:chOff x="14167" y="0"/>
              <a:chExt cx="6321665"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1622" y="277680"/>
              <a:ext cx="457548" cy="325431"/>
            </a:xfrm>
            <a:prstGeom prst="rect">
              <a:avLst/>
            </a:prstGeom>
          </p:spPr>
        </p:pic>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419818">
            <a:off x="-1785971" y="8113982"/>
            <a:ext cx="5629341" cy="4022420"/>
          </a:xfrm>
          <a:prstGeom prst="rect">
            <a:avLst/>
          </a:prstGeom>
        </p:spPr>
      </p:pic>
      <p:sp>
        <p:nvSpPr>
          <p:cNvPr id="12" name="Slide Number Placeholder 11">
            <a:extLst>
              <a:ext uri="{FF2B5EF4-FFF2-40B4-BE49-F238E27FC236}">
                <a16:creationId xmlns:a16="http://schemas.microsoft.com/office/drawing/2014/main" id="{51870F7B-F79C-99E2-1B51-947570F75DB1}"/>
              </a:ext>
            </a:extLst>
          </p:cNvPr>
          <p:cNvSpPr>
            <a:spLocks noGrp="1"/>
          </p:cNvSpPr>
          <p:nvPr>
            <p:ph type="sldNum" sz="quarter" idx="12"/>
          </p:nvPr>
        </p:nvSpPr>
        <p:spPr/>
        <p:txBody>
          <a:bodyPr/>
          <a:lstStyle/>
          <a:p>
            <a:fld id="{B6F15528-21DE-4FAA-801E-634DDDAF4B2B}" type="slidenum">
              <a:rPr lang="en-US" smtClean="0"/>
              <a:pPr/>
              <a:t>49</a:t>
            </a:fld>
            <a:endParaRPr lang="en-US"/>
          </a:p>
        </p:txBody>
      </p:sp>
      <p:pic>
        <p:nvPicPr>
          <p:cNvPr id="10" name="input">
            <a:hlinkClick r:id="" action="ppaction://media"/>
            <a:extLst>
              <a:ext uri="{FF2B5EF4-FFF2-40B4-BE49-F238E27FC236}">
                <a16:creationId xmlns:a16="http://schemas.microsoft.com/office/drawing/2014/main" id="{E1306718-B5B1-538C-1035-EEEA9F2E86E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434481" y="1712154"/>
            <a:ext cx="12947759" cy="7283115"/>
          </a:xfrm>
          <a:prstGeom prst="rect">
            <a:avLst/>
          </a:prstGeom>
        </p:spPr>
      </p:pic>
    </p:spTree>
    <p:extLst>
      <p:ext uri="{BB962C8B-B14F-4D97-AF65-F5344CB8AC3E}">
        <p14:creationId xmlns:p14="http://schemas.microsoft.com/office/powerpoint/2010/main" val="378507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14" name="TextBox 13">
            <a:extLst>
              <a:ext uri="{FF2B5EF4-FFF2-40B4-BE49-F238E27FC236}">
                <a16:creationId xmlns:a16="http://schemas.microsoft.com/office/drawing/2014/main" id="{8ADC9206-7438-8949-A367-47AE6C15BEC1}"/>
              </a:ext>
            </a:extLst>
          </p:cNvPr>
          <p:cNvSpPr txBox="1"/>
          <p:nvPr/>
        </p:nvSpPr>
        <p:spPr>
          <a:xfrm>
            <a:off x="18032186" y="5165271"/>
            <a:ext cx="184731" cy="369332"/>
          </a:xfrm>
          <a:prstGeom prst="rect">
            <a:avLst/>
          </a:prstGeom>
          <a:noFill/>
        </p:spPr>
        <p:txBody>
          <a:bodyPr wrap="none" rtlCol="0">
            <a:spAutoFit/>
          </a:bodyPr>
          <a:lstStyle/>
          <a:p>
            <a:endParaRPr lang="en-VN"/>
          </a:p>
        </p:txBody>
      </p:sp>
      <p:sp>
        <p:nvSpPr>
          <p:cNvPr id="15" name="TextBox 14">
            <a:extLst>
              <a:ext uri="{FF2B5EF4-FFF2-40B4-BE49-F238E27FC236}">
                <a16:creationId xmlns:a16="http://schemas.microsoft.com/office/drawing/2014/main" id="{EC1AAB5B-F220-F64B-A42B-869FA45507B6}"/>
              </a:ext>
            </a:extLst>
          </p:cNvPr>
          <p:cNvSpPr txBox="1"/>
          <p:nvPr/>
        </p:nvSpPr>
        <p:spPr>
          <a:xfrm>
            <a:off x="18184586" y="5317671"/>
            <a:ext cx="184731" cy="369332"/>
          </a:xfrm>
          <a:prstGeom prst="rect">
            <a:avLst/>
          </a:prstGeom>
          <a:noFill/>
        </p:spPr>
        <p:txBody>
          <a:bodyPr wrap="none" rtlCol="0">
            <a:spAutoFit/>
          </a:bodyPr>
          <a:lstStyle/>
          <a:p>
            <a:endParaRPr lang="en-VN"/>
          </a:p>
        </p:txBody>
      </p:sp>
      <p:sp>
        <p:nvSpPr>
          <p:cNvPr id="16" name="TextBox 14">
            <a:extLst>
              <a:ext uri="{FF2B5EF4-FFF2-40B4-BE49-F238E27FC236}">
                <a16:creationId xmlns:a16="http://schemas.microsoft.com/office/drawing/2014/main" id="{24E19CEA-48D4-8A4F-8D0A-7C9EFB005FE2}"/>
              </a:ext>
            </a:extLst>
          </p:cNvPr>
          <p:cNvSpPr txBox="1"/>
          <p:nvPr/>
        </p:nvSpPr>
        <p:spPr>
          <a:xfrm>
            <a:off x="4014020" y="3748486"/>
            <a:ext cx="10559716" cy="1974900"/>
          </a:xfrm>
          <a:prstGeom prst="rect">
            <a:avLst/>
          </a:prstGeom>
        </p:spPr>
        <p:txBody>
          <a:bodyPr wrap="square" lIns="0" tIns="0" rIns="0" bIns="0" rtlCol="0" anchor="t">
            <a:spAutoFit/>
          </a:bodyPr>
          <a:lstStyle/>
          <a:p>
            <a:pPr algn="ctr">
              <a:lnSpc>
                <a:spcPts val="15400"/>
              </a:lnSpc>
            </a:pPr>
            <a:r>
              <a:rPr lang="en-US" sz="11000">
                <a:solidFill>
                  <a:srgbClr val="407BFF"/>
                </a:solidFill>
                <a:latin typeface="Bungee Shade"/>
              </a:rPr>
              <a:t>TỔNG QUAN</a:t>
            </a:r>
          </a:p>
        </p:txBody>
      </p:sp>
    </p:spTree>
    <p:extLst>
      <p:ext uri="{BB962C8B-B14F-4D97-AF65-F5344CB8AC3E}">
        <p14:creationId xmlns:p14="http://schemas.microsoft.com/office/powerpoint/2010/main" val="30724581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sp>
        <p:nvSpPr>
          <p:cNvPr id="2" name="TextBox 2"/>
          <p:cNvSpPr txBox="1"/>
          <p:nvPr/>
        </p:nvSpPr>
        <p:spPr>
          <a:xfrm>
            <a:off x="4397930" y="1505438"/>
            <a:ext cx="6352275" cy="870585"/>
          </a:xfrm>
          <a:prstGeom prst="rect">
            <a:avLst/>
          </a:prstGeom>
        </p:spPr>
        <p:txBody>
          <a:bodyPr lIns="0" tIns="0" rIns="0" bIns="0" rtlCol="0" anchor="t">
            <a:spAutoFit/>
          </a:bodyPr>
          <a:lstStyle/>
          <a:p>
            <a:pPr>
              <a:lnSpc>
                <a:spcPts val="7139"/>
              </a:lnSpc>
            </a:pPr>
            <a:r>
              <a:rPr lang="en-US" sz="5099">
                <a:solidFill>
                  <a:srgbClr val="2F2535"/>
                </a:solidFill>
                <a:latin typeface="Muli Black"/>
              </a:rPr>
              <a:t>KẾT LUẬN</a:t>
            </a:r>
          </a:p>
        </p:txBody>
      </p:sp>
      <p:sp>
        <p:nvSpPr>
          <p:cNvPr id="3" name="AutoShape 3"/>
          <p:cNvSpPr/>
          <p:nvPr/>
        </p:nvSpPr>
        <p:spPr>
          <a:xfrm>
            <a:off x="1682784" y="3474742"/>
            <a:ext cx="6992697" cy="4628807"/>
          </a:xfrm>
          <a:prstGeom prst="rect">
            <a:avLst/>
          </a:prstGeom>
          <a:solidFill>
            <a:srgbClr val="407BFF"/>
          </a:solidFill>
        </p:spPr>
      </p:sp>
      <p:sp>
        <p:nvSpPr>
          <p:cNvPr id="4" name="TextBox 4"/>
          <p:cNvSpPr txBox="1"/>
          <p:nvPr/>
        </p:nvSpPr>
        <p:spPr>
          <a:xfrm>
            <a:off x="2056384" y="3840559"/>
            <a:ext cx="4683093" cy="555625"/>
          </a:xfrm>
          <a:prstGeom prst="rect">
            <a:avLst/>
          </a:prstGeom>
        </p:spPr>
        <p:txBody>
          <a:bodyPr lIns="0" tIns="0" rIns="0" bIns="0" rtlCol="0" anchor="t">
            <a:spAutoFit/>
          </a:bodyPr>
          <a:lstStyle/>
          <a:p>
            <a:pPr>
              <a:lnSpc>
                <a:spcPts val="4549"/>
              </a:lnSpc>
            </a:pPr>
            <a:r>
              <a:rPr lang="en-US" sz="3499" spc="34">
                <a:solidFill>
                  <a:srgbClr val="FFFFFF"/>
                </a:solidFill>
                <a:latin typeface="Noto Sans Bold"/>
              </a:rPr>
              <a:t>Ưu điểm</a:t>
            </a:r>
          </a:p>
        </p:txBody>
      </p:sp>
      <p:sp>
        <p:nvSpPr>
          <p:cNvPr id="5" name="TextBox 5"/>
          <p:cNvSpPr txBox="1"/>
          <p:nvPr/>
        </p:nvSpPr>
        <p:spPr>
          <a:xfrm>
            <a:off x="2327857" y="4575456"/>
            <a:ext cx="5702551" cy="3502026"/>
          </a:xfrm>
          <a:prstGeom prst="rect">
            <a:avLst/>
          </a:prstGeom>
        </p:spPr>
        <p:txBody>
          <a:bodyPr lIns="0" tIns="0" rIns="0" bIns="0" rtlCol="0" anchor="t">
            <a:spAutoFit/>
          </a:bodyPr>
          <a:lstStyle/>
          <a:p>
            <a:pPr>
              <a:lnSpc>
                <a:spcPts val="3999"/>
              </a:lnSpc>
            </a:pPr>
            <a:r>
              <a:rPr lang="en-US" sz="2499" spc="24">
                <a:solidFill>
                  <a:srgbClr val="FFFFFF"/>
                </a:solidFill>
                <a:latin typeface="Noto Sans"/>
              </a:rPr>
              <a:t>- Nhận diện tốt được các class có đeo và không đeo khẩu trang</a:t>
            </a:r>
          </a:p>
          <a:p>
            <a:pPr>
              <a:lnSpc>
                <a:spcPts val="3999"/>
              </a:lnSpc>
            </a:pPr>
            <a:r>
              <a:rPr lang="en-US" sz="2499" spc="24">
                <a:solidFill>
                  <a:srgbClr val="FFFFFF"/>
                </a:solidFill>
                <a:latin typeface="Noto Sans"/>
              </a:rPr>
              <a:t>- Nhận diện tương đối chính xác class đeo khẩu trang sai cách</a:t>
            </a:r>
          </a:p>
          <a:p>
            <a:pPr>
              <a:lnSpc>
                <a:spcPts val="3999"/>
              </a:lnSpc>
            </a:pPr>
            <a:r>
              <a:rPr lang="en-US" sz="2499" spc="24">
                <a:solidFill>
                  <a:srgbClr val="FFFFFF"/>
                </a:solidFill>
                <a:latin typeface="Noto Sans"/>
              </a:rPr>
              <a:t>- Không bị nhầm lẫn khi dùng tay che miệng</a:t>
            </a:r>
          </a:p>
          <a:p>
            <a:pPr>
              <a:lnSpc>
                <a:spcPts val="3999"/>
              </a:lnSpc>
            </a:pPr>
            <a:endParaRPr lang="en-US" sz="2499" spc="24">
              <a:solidFill>
                <a:srgbClr val="FFFFFF"/>
              </a:solidFill>
              <a:latin typeface="Noto Sans"/>
            </a:endParaRPr>
          </a:p>
        </p:txBody>
      </p:sp>
      <p:sp>
        <p:nvSpPr>
          <p:cNvPr id="6" name="AutoShape 6"/>
          <p:cNvSpPr/>
          <p:nvPr/>
        </p:nvSpPr>
        <p:spPr>
          <a:xfrm>
            <a:off x="9612519" y="3474742"/>
            <a:ext cx="6986187" cy="4628807"/>
          </a:xfrm>
          <a:prstGeom prst="rect">
            <a:avLst/>
          </a:prstGeom>
          <a:solidFill>
            <a:srgbClr val="2F2535"/>
          </a:solidFill>
        </p:spPr>
      </p:sp>
      <p:sp>
        <p:nvSpPr>
          <p:cNvPr id="7" name="TextBox 7"/>
          <p:cNvSpPr txBox="1"/>
          <p:nvPr/>
        </p:nvSpPr>
        <p:spPr>
          <a:xfrm>
            <a:off x="10014924" y="3840559"/>
            <a:ext cx="4683093" cy="555625"/>
          </a:xfrm>
          <a:prstGeom prst="rect">
            <a:avLst/>
          </a:prstGeom>
        </p:spPr>
        <p:txBody>
          <a:bodyPr lIns="0" tIns="0" rIns="0" bIns="0" rtlCol="0" anchor="t">
            <a:spAutoFit/>
          </a:bodyPr>
          <a:lstStyle/>
          <a:p>
            <a:pPr>
              <a:lnSpc>
                <a:spcPts val="4550"/>
              </a:lnSpc>
            </a:pPr>
            <a:r>
              <a:rPr lang="en-US" sz="3500" spc="35">
                <a:solidFill>
                  <a:srgbClr val="FFFFFF"/>
                </a:solidFill>
                <a:latin typeface="Noto Sans Bold"/>
              </a:rPr>
              <a:t>Nhược điểm</a:t>
            </a:r>
          </a:p>
        </p:txBody>
      </p:sp>
      <p:sp>
        <p:nvSpPr>
          <p:cNvPr id="8" name="TextBox 8"/>
          <p:cNvSpPr txBox="1"/>
          <p:nvPr/>
        </p:nvSpPr>
        <p:spPr>
          <a:xfrm>
            <a:off x="10172461" y="4545294"/>
            <a:ext cx="5866303" cy="2519279"/>
          </a:xfrm>
          <a:prstGeom prst="rect">
            <a:avLst/>
          </a:prstGeom>
        </p:spPr>
        <p:txBody>
          <a:bodyPr lIns="0" tIns="0" rIns="0" bIns="0" rtlCol="0" anchor="t">
            <a:spAutoFit/>
          </a:bodyPr>
          <a:lstStyle/>
          <a:p>
            <a:pPr>
              <a:lnSpc>
                <a:spcPts val="3999"/>
              </a:lnSpc>
            </a:pPr>
            <a:r>
              <a:rPr lang="en-US" sz="2499" spc="24">
                <a:solidFill>
                  <a:srgbClr val="FFFFFF"/>
                </a:solidFill>
                <a:latin typeface="Noto Sans"/>
              </a:rPr>
              <a:t>- </a:t>
            </a:r>
            <a:r>
              <a:rPr lang="vi-VN" sz="2499" spc="24">
                <a:solidFill>
                  <a:srgbClr val="FFFFFF"/>
                </a:solidFill>
                <a:latin typeface="Noto Sans"/>
              </a:rPr>
              <a:t>Tồn tại trường hợp nhận diện nhiều hơn 1 </a:t>
            </a:r>
            <a:r>
              <a:rPr lang="vi-VN" sz="2499" spc="24" err="1">
                <a:solidFill>
                  <a:srgbClr val="FFFFFF"/>
                </a:solidFill>
                <a:latin typeface="Noto Sans"/>
              </a:rPr>
              <a:t>class</a:t>
            </a:r>
            <a:r>
              <a:rPr lang="vi-VN" sz="2499" spc="24">
                <a:solidFill>
                  <a:srgbClr val="FFFFFF"/>
                </a:solidFill>
                <a:latin typeface="Noto Sans"/>
              </a:rPr>
              <a:t>.</a:t>
            </a:r>
            <a:endParaRPr lang="en-US" sz="2499" spc="24">
              <a:solidFill>
                <a:srgbClr val="FFFFFF"/>
              </a:solidFill>
              <a:latin typeface="Noto Sans"/>
            </a:endParaRPr>
          </a:p>
          <a:p>
            <a:pPr>
              <a:lnSpc>
                <a:spcPts val="3999"/>
              </a:lnSpc>
            </a:pPr>
            <a:r>
              <a:rPr lang="en-US" sz="2499" spc="24">
                <a:solidFill>
                  <a:srgbClr val="FFFFFF"/>
                </a:solidFill>
                <a:latin typeface="Noto Sans"/>
              </a:rPr>
              <a:t>-  Chưa thực hiện test ở nơi công cộng, các điều kiện môi trường khác nhau</a:t>
            </a:r>
          </a:p>
        </p:txBody>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4501812" y="-1341900"/>
            <a:ext cx="7188578" cy="5136566"/>
          </a:xfrm>
          <a:prstGeom prst="rect">
            <a:avLst/>
          </a:prstGeom>
        </p:spPr>
      </p:pic>
      <p:grpSp>
        <p:nvGrpSpPr>
          <p:cNvPr id="10" name="Group 10"/>
          <p:cNvGrpSpPr/>
          <p:nvPr/>
        </p:nvGrpSpPr>
        <p:grpSpPr>
          <a:xfrm>
            <a:off x="16600180" y="1028700"/>
            <a:ext cx="657647" cy="660594"/>
            <a:chOff x="1965" y="0"/>
            <a:chExt cx="876862" cy="880792"/>
          </a:xfrm>
        </p:grpSpPr>
        <p:grpSp>
          <p:nvGrpSpPr>
            <p:cNvPr id="11" name="Group 11"/>
            <p:cNvGrpSpPr/>
            <p:nvPr/>
          </p:nvGrpSpPr>
          <p:grpSpPr>
            <a:xfrm>
              <a:off x="1965" y="0"/>
              <a:ext cx="876862" cy="880792"/>
              <a:chOff x="14167" y="0"/>
              <a:chExt cx="6321665"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F2535"/>
              </a:solidFill>
            </p:spPr>
          </p:sp>
        </p:grpSp>
        <p:pic>
          <p:nvPicPr>
            <p:cNvPr id="13" name="Picture 1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1622" y="277680"/>
              <a:ext cx="457548" cy="325431"/>
            </a:xfrm>
            <a:prstGeom prst="rect">
              <a:avLst/>
            </a:prstGeom>
          </p:spPr>
        </p:pic>
      </p:grpSp>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82784" y="1028700"/>
            <a:ext cx="1919312" cy="1919312"/>
          </a:xfrm>
          <a:prstGeom prst="rect">
            <a:avLst/>
          </a:prstGeom>
        </p:spPr>
      </p:pic>
      <p:sp>
        <p:nvSpPr>
          <p:cNvPr id="17" name="Slide Number Placeholder 16">
            <a:extLst>
              <a:ext uri="{FF2B5EF4-FFF2-40B4-BE49-F238E27FC236}">
                <a16:creationId xmlns:a16="http://schemas.microsoft.com/office/drawing/2014/main" id="{7057EAA4-28FD-66C9-25AE-5BF1B7D3C8FB}"/>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3801953" y="-1403692"/>
            <a:ext cx="6808222" cy="4864784"/>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800805" y="8279098"/>
            <a:ext cx="6256396" cy="4470480"/>
          </a:xfrm>
          <a:prstGeom prst="rect">
            <a:avLst/>
          </a:prstGeom>
        </p:spPr>
      </p:pic>
      <p:grpSp>
        <p:nvGrpSpPr>
          <p:cNvPr id="4" name="Group 4"/>
          <p:cNvGrpSpPr/>
          <p:nvPr/>
        </p:nvGrpSpPr>
        <p:grpSpPr>
          <a:xfrm>
            <a:off x="5542264" y="1079428"/>
            <a:ext cx="7350776" cy="1517250"/>
            <a:chOff x="0" y="0"/>
            <a:chExt cx="8821574" cy="1032036"/>
          </a:xfrm>
        </p:grpSpPr>
        <p:sp>
          <p:nvSpPr>
            <p:cNvPr id="5" name="AutoShape 5"/>
            <p:cNvSpPr/>
            <p:nvPr/>
          </p:nvSpPr>
          <p:spPr>
            <a:xfrm>
              <a:off x="0" y="0"/>
              <a:ext cx="8821574" cy="1032036"/>
            </a:xfrm>
            <a:prstGeom prst="rect">
              <a:avLst/>
            </a:prstGeom>
            <a:solidFill>
              <a:srgbClr val="407BFF"/>
            </a:solidFill>
          </p:spPr>
        </p:sp>
        <p:sp>
          <p:nvSpPr>
            <p:cNvPr id="6" name="TextBox 6"/>
            <p:cNvSpPr txBox="1"/>
            <p:nvPr/>
          </p:nvSpPr>
          <p:spPr>
            <a:xfrm>
              <a:off x="344424" y="440794"/>
              <a:ext cx="8132726" cy="298324"/>
            </a:xfrm>
            <a:prstGeom prst="rect">
              <a:avLst/>
            </a:prstGeom>
          </p:spPr>
          <p:txBody>
            <a:bodyPr lIns="0" tIns="0" rIns="0" bIns="0" rtlCol="0" anchor="t">
              <a:spAutoFit/>
            </a:bodyPr>
            <a:lstStyle/>
            <a:p>
              <a:pPr algn="ctr">
                <a:lnSpc>
                  <a:spcPts val="2750"/>
                </a:lnSpc>
              </a:pPr>
              <a:r>
                <a:rPr lang="en-US" sz="5000" b="1" spc="49">
                  <a:solidFill>
                    <a:srgbClr val="FFFFFF"/>
                  </a:solidFill>
                  <a:latin typeface="Nono Sans"/>
                </a:rPr>
                <a:t>Tài liệu tham khảo</a:t>
              </a:r>
            </a:p>
          </p:txBody>
        </p:sp>
      </p:grpSp>
      <p:sp>
        <p:nvSpPr>
          <p:cNvPr id="16" name="Slide Number Placeholder 15">
            <a:extLst>
              <a:ext uri="{FF2B5EF4-FFF2-40B4-BE49-F238E27FC236}">
                <a16:creationId xmlns:a16="http://schemas.microsoft.com/office/drawing/2014/main" id="{58623DE5-A0BE-A895-9C91-0ACFE3760C79}"/>
              </a:ext>
            </a:extLst>
          </p:cNvPr>
          <p:cNvSpPr>
            <a:spLocks noGrp="1"/>
          </p:cNvSpPr>
          <p:nvPr>
            <p:ph type="sldNum" sz="quarter" idx="12"/>
          </p:nvPr>
        </p:nvSpPr>
        <p:spPr/>
        <p:txBody>
          <a:bodyPr/>
          <a:lstStyle/>
          <a:p>
            <a:fld id="{B6F15528-21DE-4FAA-801E-634DDDAF4B2B}" type="slidenum">
              <a:rPr lang="en-US" smtClean="0"/>
              <a:pPr/>
              <a:t>51</a:t>
            </a:fld>
            <a:endParaRPr lang="en-US"/>
          </a:p>
        </p:txBody>
      </p:sp>
      <p:sp>
        <p:nvSpPr>
          <p:cNvPr id="14" name="TextBox 13">
            <a:extLst>
              <a:ext uri="{FF2B5EF4-FFF2-40B4-BE49-F238E27FC236}">
                <a16:creationId xmlns:a16="http://schemas.microsoft.com/office/drawing/2014/main" id="{874D95B8-2CC8-38D6-D26D-75E1A2BD8A54}"/>
              </a:ext>
            </a:extLst>
          </p:cNvPr>
          <p:cNvSpPr txBox="1"/>
          <p:nvPr/>
        </p:nvSpPr>
        <p:spPr>
          <a:xfrm>
            <a:off x="891427" y="3461093"/>
            <a:ext cx="15598254" cy="5632311"/>
          </a:xfrm>
          <a:prstGeom prst="rect">
            <a:avLst/>
          </a:prstGeom>
          <a:noFill/>
        </p:spPr>
        <p:txBody>
          <a:bodyPr wrap="square" rtlCol="0">
            <a:spAutoFit/>
          </a:bodyPr>
          <a:lstStyle/>
          <a:p>
            <a:r>
              <a:rPr lang="en-US" sz="3000" b="1">
                <a:latin typeface="Noto Sans Bold" panose="020B0802040504020204" charset="0"/>
                <a:ea typeface="Noto Sans Bold" panose="020B0802040504020204" charset="0"/>
              </a:rPr>
              <a:t>[1] </a:t>
            </a:r>
            <a:r>
              <a:rPr lang="en-US" sz="3000">
                <a:solidFill>
                  <a:srgbClr val="2F2535"/>
                </a:solidFill>
                <a:latin typeface="Noto Sans Bold" panose="020B0802040504020204" charset="0"/>
                <a:ea typeface="Noto Sans Bold" panose="020B0802040504020204" charset="0"/>
                <a:hlinkClick r:id="rId4"/>
              </a:rPr>
              <a:t>https://blog.roboflow.com/yolov5-improvements-and-evaluation/</a:t>
            </a:r>
            <a:endParaRPr lang="en-US" sz="3000">
              <a:solidFill>
                <a:srgbClr val="2F2535"/>
              </a:solidFill>
              <a:latin typeface="Noto Sans Bold" panose="020B0802040504020204" charset="0"/>
              <a:ea typeface="Noto Sans Bold" panose="020B0802040504020204" charset="0"/>
            </a:endParaRPr>
          </a:p>
          <a:p>
            <a:r>
              <a:rPr lang="en-US" sz="3000" b="1">
                <a:solidFill>
                  <a:srgbClr val="000000"/>
                </a:solidFill>
                <a:latin typeface="Noto Sans Bold" panose="020B0802040504020204" charset="0"/>
                <a:ea typeface="Noto Sans Bold" panose="020B0802040504020204" charset="0"/>
              </a:rPr>
              <a:t>[2] </a:t>
            </a:r>
            <a:r>
              <a:rPr lang="en-US" sz="3000">
                <a:solidFill>
                  <a:srgbClr val="2F2535"/>
                </a:solidFill>
                <a:latin typeface="Noto Sans Bold" panose="020B0802040504020204" charset="0"/>
                <a:ea typeface="Noto Sans Bold" panose="020B0802040504020204" charset="0"/>
                <a:hlinkClick r:id="rId5"/>
              </a:rPr>
              <a:t>https://towardsdatascience.com/mask-detection-using-yolov5-ae40979227a6</a:t>
            </a:r>
            <a:endParaRPr lang="en-US" sz="3000">
              <a:solidFill>
                <a:srgbClr val="2F2535"/>
              </a:solidFill>
              <a:latin typeface="Noto Sans Bold" panose="020B0802040504020204" charset="0"/>
              <a:ea typeface="Noto Sans Bold" panose="020B0802040504020204" charset="0"/>
            </a:endParaRPr>
          </a:p>
          <a:p>
            <a:r>
              <a:rPr lang="en-US" sz="3000" b="1">
                <a:solidFill>
                  <a:srgbClr val="2F2535"/>
                </a:solidFill>
                <a:latin typeface="Noto Sans Bold" panose="020B0802040504020204" charset="0"/>
                <a:ea typeface="Noto Sans Bold" panose="020B0802040504020204" charset="0"/>
              </a:rPr>
              <a:t>[3] </a:t>
            </a:r>
            <a:r>
              <a:rPr lang="en-US" sz="3000">
                <a:solidFill>
                  <a:srgbClr val="2F2535"/>
                </a:solidFill>
                <a:latin typeface="Noto Sans Bold" panose="020B0802040504020204" charset="0"/>
                <a:ea typeface="Noto Sans Bold" panose="020B0802040504020204" charset="0"/>
                <a:hlinkClick r:id="rId6"/>
              </a:rPr>
              <a:t>https://miai.vn/2020/05/25/yolo-series-train-yolo-v4-train-tren-colab-chi-tiet-va-day-du-a-z/</a:t>
            </a:r>
            <a:endParaRPr lang="en-US" sz="3000">
              <a:solidFill>
                <a:srgbClr val="2F2535"/>
              </a:solidFill>
              <a:latin typeface="Noto Sans Bold" panose="020B0802040504020204" charset="0"/>
              <a:ea typeface="Noto Sans Bold" panose="020B0802040504020204" charset="0"/>
            </a:endParaRPr>
          </a:p>
          <a:p>
            <a:r>
              <a:rPr lang="en-US" sz="3000" b="1">
                <a:solidFill>
                  <a:srgbClr val="000000"/>
                </a:solidFill>
                <a:latin typeface="Noto Sans Bold" panose="020B0802040504020204" charset="0"/>
                <a:ea typeface="Noto Sans Bold" panose="020B0802040504020204" charset="0"/>
              </a:rPr>
              <a:t>[4] </a:t>
            </a:r>
            <a:r>
              <a:rPr lang="en-US" sz="3000">
                <a:solidFill>
                  <a:srgbClr val="000000"/>
                </a:solidFill>
                <a:latin typeface="Noto Sans Bold" panose="020B0802040504020204" charset="0"/>
                <a:ea typeface="Noto Sans Bold" panose="020B0802040504020204" charset="0"/>
                <a:hlinkClick r:id="rId7"/>
              </a:rPr>
              <a:t>https://devai.info/?s=yolo</a:t>
            </a:r>
            <a:endParaRPr lang="en-US" sz="3000">
              <a:solidFill>
                <a:srgbClr val="000000"/>
              </a:solidFill>
              <a:latin typeface="Noto Sans Bold" panose="020B0802040504020204" charset="0"/>
              <a:ea typeface="Noto Sans Bold" panose="020B0802040504020204" charset="0"/>
            </a:endParaRPr>
          </a:p>
          <a:p>
            <a:r>
              <a:rPr lang="en-US" sz="3000">
                <a:solidFill>
                  <a:srgbClr val="000000"/>
                </a:solidFill>
                <a:latin typeface="Noto Sans Bold" panose="020B0802040504020204" charset="0"/>
                <a:ea typeface="Noto Sans Bold" panose="020B0802040504020204" charset="0"/>
              </a:rPr>
              <a:t>[5] </a:t>
            </a:r>
            <a:r>
              <a:rPr lang="en-US" sz="3000">
                <a:latin typeface="Noto Sans Bold" panose="020B0802040504020204" charset="0"/>
                <a:ea typeface="Noto Sans Bold" panose="020B0802040504020204" charset="0"/>
                <a:cs typeface="Noto Sans" panose="020B0502040504020204" pitchFamily="34" charset="0"/>
                <a:hlinkClick r:id="rId8"/>
              </a:rPr>
              <a:t>https://medium.com/analytics-vidhya/yolov4-vs-yolov4-tiny-97932b6ec8ec</a:t>
            </a:r>
            <a:endParaRPr lang="en-US" sz="3000">
              <a:latin typeface="Noto Sans Bold" panose="020B0802040504020204" charset="0"/>
              <a:ea typeface="Noto Sans Bold" panose="020B0802040504020204" charset="0"/>
              <a:cs typeface="Noto Sans" panose="020B0502040504020204" pitchFamily="34" charset="0"/>
            </a:endParaRPr>
          </a:p>
          <a:p>
            <a:r>
              <a:rPr lang="en-US" sz="3000">
                <a:latin typeface="Noto Sans Bold" panose="020B0802040504020204" charset="0"/>
                <a:ea typeface="Noto Sans Bold" panose="020B0802040504020204" charset="0"/>
                <a:cs typeface="Noto Sans" panose="020B0502040504020204" pitchFamily="34" charset="0"/>
              </a:rPr>
              <a:t>[6]</a:t>
            </a:r>
            <a:r>
              <a:rPr lang="en-US" sz="3000">
                <a:latin typeface="Noto Sans Bold" panose="020B0802040504020204" charset="0"/>
                <a:ea typeface="Noto Sans Bold" panose="020B0802040504020204" charset="0"/>
                <a:cs typeface="Noto Sans" panose="020B0502040504020204" pitchFamily="34" charset="0"/>
                <a:hlinkClick r:id="rId9"/>
              </a:rPr>
              <a:t>https://www.researchgate.net/publication/350540629_Short_Communication_Detecting_Heavy_Goods_Vehicles_in_Rest_Areas_in_Winter_Conditions_Using_YOLOv5</a:t>
            </a:r>
            <a:endParaRPr lang="en-US" sz="3000">
              <a:latin typeface="Noto Sans Bold" panose="020B0802040504020204" charset="0"/>
              <a:ea typeface="Noto Sans Bold" panose="020B0802040504020204" charset="0"/>
              <a:cs typeface="Noto Sans" panose="020B0502040504020204" pitchFamily="34" charset="0"/>
            </a:endParaRPr>
          </a:p>
          <a:p>
            <a:r>
              <a:rPr lang="en-US" sz="3000" b="1">
                <a:solidFill>
                  <a:srgbClr val="000000"/>
                </a:solidFill>
                <a:latin typeface="Noto Sans Bold" panose="020B0802040504020204" charset="0"/>
                <a:ea typeface="Noto Sans Bold" panose="020B0802040504020204" charset="0"/>
              </a:rPr>
              <a:t>[7] </a:t>
            </a:r>
            <a:r>
              <a:rPr lang="en-US" sz="3000">
                <a:solidFill>
                  <a:srgbClr val="000000"/>
                </a:solidFill>
                <a:latin typeface="Noto Sans Bold" panose="020B0802040504020204" charset="0"/>
                <a:ea typeface="Noto Sans Bold" panose="020B0802040504020204" charset="0"/>
                <a:hlinkClick r:id="rId10"/>
              </a:rPr>
              <a:t>https://github.com/ultralytics/yolov5</a:t>
            </a:r>
            <a:endParaRPr lang="en-US" sz="3000">
              <a:solidFill>
                <a:srgbClr val="000000"/>
              </a:solidFill>
              <a:latin typeface="Noto Sans Bold" panose="020B0802040504020204" charset="0"/>
              <a:ea typeface="Noto Sans Bold" panose="020B0802040504020204" charset="0"/>
            </a:endParaRPr>
          </a:p>
          <a:p>
            <a:r>
              <a:rPr lang="en-US" sz="3000" b="1">
                <a:solidFill>
                  <a:srgbClr val="000000"/>
                </a:solidFill>
                <a:latin typeface="Noto Sans Bold" panose="020B0802040504020204" charset="0"/>
                <a:ea typeface="Noto Sans Bold" panose="020B0802040504020204" charset="0"/>
              </a:rPr>
              <a:t>[8] </a:t>
            </a:r>
            <a:r>
              <a:rPr lang="en-US" sz="3000">
                <a:solidFill>
                  <a:srgbClr val="000000"/>
                </a:solidFill>
                <a:latin typeface="Noto Sans Bold" panose="020B0802040504020204" charset="0"/>
                <a:ea typeface="Noto Sans Bold" panose="020B0802040504020204" charset="0"/>
                <a:hlinkClick r:id="rId11"/>
              </a:rPr>
              <a:t>https://devai.info/2020/12/17/tim-hieu-mapmean-average-precision-danh-gia-mo-hinh-object-detection-su-dung-yolov4/</a:t>
            </a:r>
            <a:endParaRPr lang="en-US" sz="3000">
              <a:solidFill>
                <a:srgbClr val="000000"/>
              </a:solidFill>
              <a:latin typeface="Noto Sans Bold" panose="020B0802040504020204" charset="0"/>
              <a:ea typeface="Noto Sans Bold" panose="020B080204050402020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3801953" y="-1403692"/>
            <a:ext cx="6808222" cy="4864784"/>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00805" y="8279098"/>
            <a:ext cx="6256396" cy="4470480"/>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837092" y="1763625"/>
            <a:ext cx="8713487" cy="8523375"/>
          </a:xfrm>
          <a:prstGeom prst="rect">
            <a:avLst/>
          </a:prstGeom>
        </p:spPr>
      </p:pic>
      <p:grpSp>
        <p:nvGrpSpPr>
          <p:cNvPr id="8" name="Group 8"/>
          <p:cNvGrpSpPr/>
          <p:nvPr/>
        </p:nvGrpSpPr>
        <p:grpSpPr>
          <a:xfrm>
            <a:off x="9402318" y="2817996"/>
            <a:ext cx="6616181" cy="774027"/>
            <a:chOff x="0" y="0"/>
            <a:chExt cx="8821574" cy="1032036"/>
          </a:xfrm>
        </p:grpSpPr>
        <p:sp>
          <p:nvSpPr>
            <p:cNvPr id="9" name="AutoShape 9"/>
            <p:cNvSpPr/>
            <p:nvPr/>
          </p:nvSpPr>
          <p:spPr>
            <a:xfrm>
              <a:off x="0" y="0"/>
              <a:ext cx="8821574" cy="1032036"/>
            </a:xfrm>
            <a:prstGeom prst="rect">
              <a:avLst/>
            </a:prstGeom>
            <a:solidFill>
              <a:srgbClr val="407BFF"/>
            </a:solidFill>
          </p:spPr>
        </p:sp>
        <p:sp>
          <p:nvSpPr>
            <p:cNvPr id="10" name="TextBox 10"/>
            <p:cNvSpPr txBox="1"/>
            <p:nvPr/>
          </p:nvSpPr>
          <p:spPr>
            <a:xfrm>
              <a:off x="344424" y="285302"/>
              <a:ext cx="8132726" cy="480483"/>
            </a:xfrm>
            <a:prstGeom prst="rect">
              <a:avLst/>
            </a:prstGeom>
          </p:spPr>
          <p:txBody>
            <a:bodyPr lIns="0" tIns="0" rIns="0" bIns="0" rtlCol="0" anchor="t">
              <a:spAutoFit/>
            </a:bodyPr>
            <a:lstStyle/>
            <a:p>
              <a:pPr>
                <a:lnSpc>
                  <a:spcPts val="2750"/>
                </a:lnSpc>
              </a:pPr>
              <a:r>
                <a:rPr lang="en-US" sz="2500" spc="49">
                  <a:solidFill>
                    <a:srgbClr val="FFFFFF"/>
                  </a:solidFill>
                  <a:latin typeface="Poppins Medium Bold"/>
                </a:rPr>
                <a:t>Link project</a:t>
              </a:r>
            </a:p>
          </p:txBody>
        </p:sp>
      </p:grpSp>
      <p:pic>
        <p:nvPicPr>
          <p:cNvPr id="11" name="Picture 11"/>
          <p:cNvPicPr>
            <a:picLocks noChangeAspect="1"/>
          </p:cNvPicPr>
          <p:nvPr/>
        </p:nvPicPr>
        <p:blipFill>
          <a:blip r:embed="rId7"/>
          <a:srcRect/>
          <a:stretch>
            <a:fillRect/>
          </a:stretch>
        </p:blipFill>
        <p:spPr>
          <a:xfrm>
            <a:off x="10841256" y="4291426"/>
            <a:ext cx="3573239" cy="3573239"/>
          </a:xfrm>
          <a:prstGeom prst="rect">
            <a:avLst/>
          </a:prstGeom>
        </p:spPr>
      </p:pic>
      <p:sp>
        <p:nvSpPr>
          <p:cNvPr id="12" name="TextBox 12"/>
          <p:cNvSpPr txBox="1"/>
          <p:nvPr/>
        </p:nvSpPr>
        <p:spPr>
          <a:xfrm>
            <a:off x="9402318" y="1338827"/>
            <a:ext cx="7203471" cy="1076325"/>
          </a:xfrm>
          <a:prstGeom prst="rect">
            <a:avLst/>
          </a:prstGeom>
        </p:spPr>
        <p:txBody>
          <a:bodyPr lIns="0" tIns="0" rIns="0" bIns="0" rtlCol="0" anchor="t">
            <a:spAutoFit/>
          </a:bodyPr>
          <a:lstStyle/>
          <a:p>
            <a:pPr>
              <a:lnSpc>
                <a:spcPts val="8250"/>
              </a:lnSpc>
            </a:pPr>
            <a:r>
              <a:rPr lang="en-US" sz="7500">
                <a:solidFill>
                  <a:srgbClr val="2F2535"/>
                </a:solidFill>
                <a:latin typeface="Muli Black Bold"/>
              </a:rPr>
              <a:t>CẢM ƠN</a:t>
            </a:r>
          </a:p>
        </p:txBody>
      </p:sp>
      <p:sp>
        <p:nvSpPr>
          <p:cNvPr id="16" name="Slide Number Placeholder 15">
            <a:extLst>
              <a:ext uri="{FF2B5EF4-FFF2-40B4-BE49-F238E27FC236}">
                <a16:creationId xmlns:a16="http://schemas.microsoft.com/office/drawing/2014/main" id="{58623DE5-A0BE-A895-9C91-0ACFE3760C79}"/>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533215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14" name="TextBox 13">
            <a:extLst>
              <a:ext uri="{FF2B5EF4-FFF2-40B4-BE49-F238E27FC236}">
                <a16:creationId xmlns:a16="http://schemas.microsoft.com/office/drawing/2014/main" id="{8ADC9206-7438-8949-A367-47AE6C15BEC1}"/>
              </a:ext>
            </a:extLst>
          </p:cNvPr>
          <p:cNvSpPr txBox="1"/>
          <p:nvPr/>
        </p:nvSpPr>
        <p:spPr>
          <a:xfrm>
            <a:off x="18032186" y="5165271"/>
            <a:ext cx="184731" cy="369332"/>
          </a:xfrm>
          <a:prstGeom prst="rect">
            <a:avLst/>
          </a:prstGeom>
          <a:noFill/>
        </p:spPr>
        <p:txBody>
          <a:bodyPr wrap="none" rtlCol="0">
            <a:spAutoFit/>
          </a:bodyPr>
          <a:lstStyle/>
          <a:p>
            <a:endParaRPr lang="en-VN"/>
          </a:p>
        </p:txBody>
      </p:sp>
      <p:sp>
        <p:nvSpPr>
          <p:cNvPr id="15" name="TextBox 14">
            <a:extLst>
              <a:ext uri="{FF2B5EF4-FFF2-40B4-BE49-F238E27FC236}">
                <a16:creationId xmlns:a16="http://schemas.microsoft.com/office/drawing/2014/main" id="{EC1AAB5B-F220-F64B-A42B-869FA45507B6}"/>
              </a:ext>
            </a:extLst>
          </p:cNvPr>
          <p:cNvSpPr txBox="1"/>
          <p:nvPr/>
        </p:nvSpPr>
        <p:spPr>
          <a:xfrm>
            <a:off x="18184586" y="5317671"/>
            <a:ext cx="184731" cy="369332"/>
          </a:xfrm>
          <a:prstGeom prst="rect">
            <a:avLst/>
          </a:prstGeom>
          <a:noFill/>
        </p:spPr>
        <p:txBody>
          <a:bodyPr wrap="none" rtlCol="0">
            <a:spAutoFit/>
          </a:bodyPr>
          <a:lstStyle/>
          <a:p>
            <a:endParaRPr lang="en-VN"/>
          </a:p>
        </p:txBody>
      </p:sp>
      <p:pic>
        <p:nvPicPr>
          <p:cNvPr id="7" name="Picture 6">
            <a:extLst>
              <a:ext uri="{FF2B5EF4-FFF2-40B4-BE49-F238E27FC236}">
                <a16:creationId xmlns:a16="http://schemas.microsoft.com/office/drawing/2014/main" id="{CD2B1E7F-67FA-758A-ED18-CE1FB3CF8FE4}"/>
              </a:ext>
            </a:extLst>
          </p:cNvPr>
          <p:cNvPicPr>
            <a:picLocks noChangeAspect="1"/>
          </p:cNvPicPr>
          <p:nvPr/>
        </p:nvPicPr>
        <p:blipFill>
          <a:blip r:embed="rId7"/>
          <a:stretch>
            <a:fillRect/>
          </a:stretch>
        </p:blipFill>
        <p:spPr>
          <a:xfrm>
            <a:off x="1699971" y="2741443"/>
            <a:ext cx="14774778" cy="6347481"/>
          </a:xfrm>
          <a:prstGeom prst="rect">
            <a:avLst/>
          </a:prstGeom>
        </p:spPr>
      </p:pic>
      <p:sp>
        <p:nvSpPr>
          <p:cNvPr id="17" name="TextBox 10">
            <a:extLst>
              <a:ext uri="{FF2B5EF4-FFF2-40B4-BE49-F238E27FC236}">
                <a16:creationId xmlns:a16="http://schemas.microsoft.com/office/drawing/2014/main" id="{F453524B-3C33-395F-68C7-9A4474BA00A8}"/>
              </a:ext>
            </a:extLst>
          </p:cNvPr>
          <p:cNvSpPr txBox="1"/>
          <p:nvPr/>
        </p:nvSpPr>
        <p:spPr>
          <a:xfrm>
            <a:off x="494241" y="698797"/>
            <a:ext cx="9985970" cy="1076325"/>
          </a:xfrm>
          <a:prstGeom prst="rect">
            <a:avLst/>
          </a:prstGeom>
        </p:spPr>
        <p:txBody>
          <a:bodyPr lIns="0" tIns="0" rIns="0" bIns="0" rtlCol="0" anchor="t">
            <a:spAutoFit/>
          </a:bodyPr>
          <a:lstStyle/>
          <a:p>
            <a:pPr>
              <a:lnSpc>
                <a:spcPts val="8250"/>
              </a:lnSpc>
            </a:pPr>
            <a:r>
              <a:rPr lang="en-US" sz="8000">
                <a:solidFill>
                  <a:srgbClr val="2F2535"/>
                </a:solidFill>
              </a:rPr>
              <a:t>Kiến trúc YOLO</a:t>
            </a:r>
          </a:p>
        </p:txBody>
      </p:sp>
    </p:spTree>
    <p:extLst>
      <p:ext uri="{BB962C8B-B14F-4D97-AF65-F5344CB8AC3E}">
        <p14:creationId xmlns:p14="http://schemas.microsoft.com/office/powerpoint/2010/main" val="2877264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14" name="TextBox 13">
            <a:extLst>
              <a:ext uri="{FF2B5EF4-FFF2-40B4-BE49-F238E27FC236}">
                <a16:creationId xmlns:a16="http://schemas.microsoft.com/office/drawing/2014/main" id="{8ADC9206-7438-8949-A367-47AE6C15BEC1}"/>
              </a:ext>
            </a:extLst>
          </p:cNvPr>
          <p:cNvSpPr txBox="1"/>
          <p:nvPr/>
        </p:nvSpPr>
        <p:spPr>
          <a:xfrm>
            <a:off x="18032186" y="5165271"/>
            <a:ext cx="184731" cy="369332"/>
          </a:xfrm>
          <a:prstGeom prst="rect">
            <a:avLst/>
          </a:prstGeom>
          <a:noFill/>
        </p:spPr>
        <p:txBody>
          <a:bodyPr wrap="none" rtlCol="0">
            <a:spAutoFit/>
          </a:bodyPr>
          <a:lstStyle/>
          <a:p>
            <a:endParaRPr lang="en-VN"/>
          </a:p>
        </p:txBody>
      </p:sp>
      <p:sp>
        <p:nvSpPr>
          <p:cNvPr id="15" name="TextBox 14">
            <a:extLst>
              <a:ext uri="{FF2B5EF4-FFF2-40B4-BE49-F238E27FC236}">
                <a16:creationId xmlns:a16="http://schemas.microsoft.com/office/drawing/2014/main" id="{EC1AAB5B-F220-F64B-A42B-869FA45507B6}"/>
              </a:ext>
            </a:extLst>
          </p:cNvPr>
          <p:cNvSpPr txBox="1"/>
          <p:nvPr/>
        </p:nvSpPr>
        <p:spPr>
          <a:xfrm>
            <a:off x="18184586" y="5317671"/>
            <a:ext cx="184731" cy="369332"/>
          </a:xfrm>
          <a:prstGeom prst="rect">
            <a:avLst/>
          </a:prstGeom>
          <a:noFill/>
        </p:spPr>
        <p:txBody>
          <a:bodyPr wrap="none" rtlCol="0">
            <a:spAutoFit/>
          </a:bodyPr>
          <a:lstStyle/>
          <a:p>
            <a:endParaRPr lang="en-VN"/>
          </a:p>
        </p:txBody>
      </p:sp>
      <p:pic>
        <p:nvPicPr>
          <p:cNvPr id="7" name="Picture 6">
            <a:extLst>
              <a:ext uri="{FF2B5EF4-FFF2-40B4-BE49-F238E27FC236}">
                <a16:creationId xmlns:a16="http://schemas.microsoft.com/office/drawing/2014/main" id="{DDCB1ED8-4BAE-9143-2AC0-2A233870187A}"/>
              </a:ext>
            </a:extLst>
          </p:cNvPr>
          <p:cNvPicPr>
            <a:picLocks noChangeAspect="1"/>
          </p:cNvPicPr>
          <p:nvPr/>
        </p:nvPicPr>
        <p:blipFill>
          <a:blip r:embed="rId7"/>
          <a:stretch>
            <a:fillRect/>
          </a:stretch>
        </p:blipFill>
        <p:spPr>
          <a:xfrm>
            <a:off x="7565924" y="2654710"/>
            <a:ext cx="10313862" cy="6603590"/>
          </a:xfrm>
          <a:prstGeom prst="rect">
            <a:avLst/>
          </a:prstGeom>
        </p:spPr>
      </p:pic>
      <p:sp>
        <p:nvSpPr>
          <p:cNvPr id="17" name="TextBox 10">
            <a:extLst>
              <a:ext uri="{FF2B5EF4-FFF2-40B4-BE49-F238E27FC236}">
                <a16:creationId xmlns:a16="http://schemas.microsoft.com/office/drawing/2014/main" id="{590FEAA4-E622-C333-4924-E94E1993455B}"/>
              </a:ext>
            </a:extLst>
          </p:cNvPr>
          <p:cNvSpPr txBox="1"/>
          <p:nvPr/>
        </p:nvSpPr>
        <p:spPr>
          <a:xfrm>
            <a:off x="494241" y="698797"/>
            <a:ext cx="9985970" cy="1076325"/>
          </a:xfrm>
          <a:prstGeom prst="rect">
            <a:avLst/>
          </a:prstGeom>
        </p:spPr>
        <p:txBody>
          <a:bodyPr lIns="0" tIns="0" rIns="0" bIns="0" rtlCol="0" anchor="t">
            <a:spAutoFit/>
          </a:bodyPr>
          <a:lstStyle/>
          <a:p>
            <a:pPr>
              <a:lnSpc>
                <a:spcPts val="8250"/>
              </a:lnSpc>
            </a:pPr>
            <a:r>
              <a:rPr lang="en-US" sz="8000">
                <a:solidFill>
                  <a:srgbClr val="2F2535"/>
                </a:solidFill>
              </a:rPr>
              <a:t>Kiến trúc YOLO</a:t>
            </a:r>
          </a:p>
        </p:txBody>
      </p:sp>
      <p:sp>
        <p:nvSpPr>
          <p:cNvPr id="18" name="TextBox 17">
            <a:extLst>
              <a:ext uri="{FF2B5EF4-FFF2-40B4-BE49-F238E27FC236}">
                <a16:creationId xmlns:a16="http://schemas.microsoft.com/office/drawing/2014/main" id="{3EFE56B1-5F47-B5FB-288C-ABAEED0B3763}"/>
              </a:ext>
            </a:extLst>
          </p:cNvPr>
          <p:cNvSpPr txBox="1"/>
          <p:nvPr/>
        </p:nvSpPr>
        <p:spPr>
          <a:xfrm>
            <a:off x="353846" y="3717862"/>
            <a:ext cx="7212078" cy="4247317"/>
          </a:xfrm>
          <a:prstGeom prst="rect">
            <a:avLst/>
          </a:prstGeom>
          <a:noFill/>
        </p:spPr>
        <p:txBody>
          <a:bodyPr wrap="square" rtlCol="0">
            <a:spAutoFit/>
          </a:bodyPr>
          <a:lstStyle/>
          <a:p>
            <a:r>
              <a:rPr lang="en-US" sz="3000"/>
              <a:t>Mạng YOLO bao gồm 3 phần chính:</a:t>
            </a:r>
          </a:p>
          <a:p>
            <a:pPr marL="285750" indent="-285750">
              <a:buFontTx/>
              <a:buChar char="-"/>
            </a:pPr>
            <a:r>
              <a:rPr lang="en-US" sz="3000"/>
              <a:t>Backbone: một mạng neural phức hợp tổng hợp và tạo thành các đặc điểm hình ảnh ở các mức độ chi tiết khác nhau</a:t>
            </a:r>
          </a:p>
          <a:p>
            <a:pPr marL="285750" indent="-285750">
              <a:buFontTx/>
              <a:buChar char="-"/>
            </a:pPr>
            <a:r>
              <a:rPr lang="en-US" sz="3000"/>
              <a:t>Neck: một loạt các lớp để trộn và kết hợp các đặc điểm hình ảnh để chuyển chúng tới dự đoán </a:t>
            </a:r>
          </a:p>
          <a:p>
            <a:pPr marL="285750" indent="-285750">
              <a:buFontTx/>
              <a:buChar char="-"/>
            </a:pPr>
            <a:r>
              <a:rPr lang="en-US" sz="3000"/>
              <a:t>Head: sử dụng các đặc điểm từ neck và thực hiện các bước dự đoán box và class</a:t>
            </a:r>
            <a:endParaRPr lang="vi-VN" sz="3000"/>
          </a:p>
        </p:txBody>
      </p:sp>
    </p:spTree>
    <p:extLst>
      <p:ext uri="{BB962C8B-B14F-4D97-AF65-F5344CB8AC3E}">
        <p14:creationId xmlns:p14="http://schemas.microsoft.com/office/powerpoint/2010/main" val="1916168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14" name="TextBox 13">
            <a:extLst>
              <a:ext uri="{FF2B5EF4-FFF2-40B4-BE49-F238E27FC236}">
                <a16:creationId xmlns:a16="http://schemas.microsoft.com/office/drawing/2014/main" id="{8ADC9206-7438-8949-A367-47AE6C15BEC1}"/>
              </a:ext>
            </a:extLst>
          </p:cNvPr>
          <p:cNvSpPr txBox="1"/>
          <p:nvPr/>
        </p:nvSpPr>
        <p:spPr>
          <a:xfrm>
            <a:off x="18032186" y="5165271"/>
            <a:ext cx="184731" cy="369332"/>
          </a:xfrm>
          <a:prstGeom prst="rect">
            <a:avLst/>
          </a:prstGeom>
          <a:noFill/>
        </p:spPr>
        <p:txBody>
          <a:bodyPr wrap="none" rtlCol="0">
            <a:spAutoFit/>
          </a:bodyPr>
          <a:lstStyle/>
          <a:p>
            <a:endParaRPr lang="en-VN"/>
          </a:p>
        </p:txBody>
      </p:sp>
      <p:sp>
        <p:nvSpPr>
          <p:cNvPr id="15" name="TextBox 14">
            <a:extLst>
              <a:ext uri="{FF2B5EF4-FFF2-40B4-BE49-F238E27FC236}">
                <a16:creationId xmlns:a16="http://schemas.microsoft.com/office/drawing/2014/main" id="{EC1AAB5B-F220-F64B-A42B-869FA45507B6}"/>
              </a:ext>
            </a:extLst>
          </p:cNvPr>
          <p:cNvSpPr txBox="1"/>
          <p:nvPr/>
        </p:nvSpPr>
        <p:spPr>
          <a:xfrm>
            <a:off x="18184586" y="5317671"/>
            <a:ext cx="184731" cy="369332"/>
          </a:xfrm>
          <a:prstGeom prst="rect">
            <a:avLst/>
          </a:prstGeom>
          <a:noFill/>
        </p:spPr>
        <p:txBody>
          <a:bodyPr wrap="none" rtlCol="0">
            <a:spAutoFit/>
          </a:bodyPr>
          <a:lstStyle/>
          <a:p>
            <a:endParaRPr lang="en-VN"/>
          </a:p>
        </p:txBody>
      </p:sp>
      <p:sp>
        <p:nvSpPr>
          <p:cNvPr id="12" name="TextBox 10">
            <a:extLst>
              <a:ext uri="{FF2B5EF4-FFF2-40B4-BE49-F238E27FC236}">
                <a16:creationId xmlns:a16="http://schemas.microsoft.com/office/drawing/2014/main" id="{AEAF0064-4E86-C8EB-BC04-75561F796E41}"/>
              </a:ext>
            </a:extLst>
          </p:cNvPr>
          <p:cNvSpPr txBox="1"/>
          <p:nvPr/>
        </p:nvSpPr>
        <p:spPr>
          <a:xfrm>
            <a:off x="494240" y="698797"/>
            <a:ext cx="14545233" cy="2152897"/>
          </a:xfrm>
          <a:prstGeom prst="rect">
            <a:avLst/>
          </a:prstGeom>
        </p:spPr>
        <p:txBody>
          <a:bodyPr wrap="square" lIns="0" tIns="0" rIns="0" bIns="0" rtlCol="0" anchor="t">
            <a:spAutoFit/>
          </a:bodyPr>
          <a:lstStyle/>
          <a:p>
            <a:pPr>
              <a:lnSpc>
                <a:spcPts val="8250"/>
              </a:lnSpc>
            </a:pPr>
            <a:r>
              <a:rPr lang="en-US" sz="8000">
                <a:solidFill>
                  <a:srgbClr val="2F2535"/>
                </a:solidFill>
                <a:latin typeface="+mj-lt"/>
              </a:rPr>
              <a:t>Cách phát hiện đối tượng hoạt động</a:t>
            </a:r>
          </a:p>
        </p:txBody>
      </p:sp>
      <p:sp>
        <p:nvSpPr>
          <p:cNvPr id="11" name="TextBox 10">
            <a:extLst>
              <a:ext uri="{FF2B5EF4-FFF2-40B4-BE49-F238E27FC236}">
                <a16:creationId xmlns:a16="http://schemas.microsoft.com/office/drawing/2014/main" id="{AAA4D92B-91DE-6542-0E4D-2098AD7768DA}"/>
              </a:ext>
            </a:extLst>
          </p:cNvPr>
          <p:cNvSpPr txBox="1"/>
          <p:nvPr/>
        </p:nvSpPr>
        <p:spPr>
          <a:xfrm>
            <a:off x="494239" y="2995341"/>
            <a:ext cx="14545233" cy="977896"/>
          </a:xfrm>
          <a:prstGeom prst="rect">
            <a:avLst/>
          </a:prstGeom>
        </p:spPr>
        <p:txBody>
          <a:bodyPr wrap="square" lIns="0" tIns="0" rIns="0" bIns="0" rtlCol="0" anchor="t">
            <a:spAutoFit/>
          </a:bodyPr>
          <a:lstStyle/>
          <a:p>
            <a:pPr>
              <a:lnSpc>
                <a:spcPts val="8250"/>
              </a:lnSpc>
            </a:pPr>
            <a:r>
              <a:rPr lang="en-US" sz="5000">
                <a:solidFill>
                  <a:srgbClr val="2F2535"/>
                </a:solidFill>
                <a:latin typeface="Poppins Bold Bold"/>
              </a:rPr>
              <a:t>Classification + Localization -&gt; Detection </a:t>
            </a:r>
          </a:p>
        </p:txBody>
      </p:sp>
      <p:pic>
        <p:nvPicPr>
          <p:cNvPr id="7" name="Picture 6">
            <a:extLst>
              <a:ext uri="{FF2B5EF4-FFF2-40B4-BE49-F238E27FC236}">
                <a16:creationId xmlns:a16="http://schemas.microsoft.com/office/drawing/2014/main" id="{FC9A27CD-A3C8-B9A1-7F2A-363D6F0CF65B}"/>
              </a:ext>
            </a:extLst>
          </p:cNvPr>
          <p:cNvPicPr>
            <a:picLocks noChangeAspect="1"/>
          </p:cNvPicPr>
          <p:nvPr/>
        </p:nvPicPr>
        <p:blipFill>
          <a:blip r:embed="rId7"/>
          <a:stretch>
            <a:fillRect/>
          </a:stretch>
        </p:blipFill>
        <p:spPr>
          <a:xfrm>
            <a:off x="869683" y="4091110"/>
            <a:ext cx="16586559" cy="5511841"/>
          </a:xfrm>
          <a:prstGeom prst="rect">
            <a:avLst/>
          </a:prstGeom>
        </p:spPr>
      </p:pic>
    </p:spTree>
    <p:extLst>
      <p:ext uri="{BB962C8B-B14F-4D97-AF65-F5344CB8AC3E}">
        <p14:creationId xmlns:p14="http://schemas.microsoft.com/office/powerpoint/2010/main" val="3831857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0EC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3983719" y="-1539583"/>
            <a:ext cx="7188578" cy="5136566"/>
          </a:xfrm>
          <a:prstGeom prst="rect">
            <a:avLst/>
          </a:prstGeom>
        </p:spPr>
      </p:pic>
      <p:grpSp>
        <p:nvGrpSpPr>
          <p:cNvPr id="3" name="Group 3"/>
          <p:cNvGrpSpPr/>
          <p:nvPr/>
        </p:nvGrpSpPr>
        <p:grpSpPr>
          <a:xfrm>
            <a:off x="16600180" y="1028700"/>
            <a:ext cx="657647" cy="660594"/>
            <a:chOff x="1965" y="0"/>
            <a:chExt cx="876862" cy="880792"/>
          </a:xfrm>
        </p:grpSpPr>
        <p:grpSp>
          <p:nvGrpSpPr>
            <p:cNvPr id="4" name="Group 4"/>
            <p:cNvGrpSpPr/>
            <p:nvPr/>
          </p:nvGrpSpPr>
          <p:grpSpPr>
            <a:xfrm>
              <a:off x="1965" y="0"/>
              <a:ext cx="876862" cy="880792"/>
              <a:chOff x="14167" y="0"/>
              <a:chExt cx="6321665"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07BFF"/>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1622" y="277680"/>
              <a:ext cx="457548" cy="325431"/>
            </a:xfrm>
            <a:prstGeom prst="rect">
              <a:avLst/>
            </a:prstGeom>
          </p:spPr>
        </p:pic>
      </p:grpSp>
      <p:sp>
        <p:nvSpPr>
          <p:cNvPr id="13" name="Slide Number Placeholder 12">
            <a:extLst>
              <a:ext uri="{FF2B5EF4-FFF2-40B4-BE49-F238E27FC236}">
                <a16:creationId xmlns:a16="http://schemas.microsoft.com/office/drawing/2014/main" id="{B1AC1020-3B3D-F830-C9BD-56F988F237A4}"/>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14" name="TextBox 13">
            <a:extLst>
              <a:ext uri="{FF2B5EF4-FFF2-40B4-BE49-F238E27FC236}">
                <a16:creationId xmlns:a16="http://schemas.microsoft.com/office/drawing/2014/main" id="{8ADC9206-7438-8949-A367-47AE6C15BEC1}"/>
              </a:ext>
            </a:extLst>
          </p:cNvPr>
          <p:cNvSpPr txBox="1"/>
          <p:nvPr/>
        </p:nvSpPr>
        <p:spPr>
          <a:xfrm>
            <a:off x="18032186" y="5165271"/>
            <a:ext cx="184731" cy="369332"/>
          </a:xfrm>
          <a:prstGeom prst="rect">
            <a:avLst/>
          </a:prstGeom>
          <a:noFill/>
        </p:spPr>
        <p:txBody>
          <a:bodyPr wrap="none" rtlCol="0">
            <a:spAutoFit/>
          </a:bodyPr>
          <a:lstStyle/>
          <a:p>
            <a:endParaRPr lang="en-VN"/>
          </a:p>
        </p:txBody>
      </p:sp>
      <p:sp>
        <p:nvSpPr>
          <p:cNvPr id="15" name="TextBox 14">
            <a:extLst>
              <a:ext uri="{FF2B5EF4-FFF2-40B4-BE49-F238E27FC236}">
                <a16:creationId xmlns:a16="http://schemas.microsoft.com/office/drawing/2014/main" id="{EC1AAB5B-F220-F64B-A42B-869FA45507B6}"/>
              </a:ext>
            </a:extLst>
          </p:cNvPr>
          <p:cNvSpPr txBox="1"/>
          <p:nvPr/>
        </p:nvSpPr>
        <p:spPr>
          <a:xfrm>
            <a:off x="18184586" y="5317671"/>
            <a:ext cx="184731" cy="369332"/>
          </a:xfrm>
          <a:prstGeom prst="rect">
            <a:avLst/>
          </a:prstGeom>
          <a:noFill/>
        </p:spPr>
        <p:txBody>
          <a:bodyPr wrap="none" rtlCol="0">
            <a:spAutoFit/>
          </a:bodyPr>
          <a:lstStyle/>
          <a:p>
            <a:endParaRPr lang="en-VN"/>
          </a:p>
        </p:txBody>
      </p:sp>
      <p:sp>
        <p:nvSpPr>
          <p:cNvPr id="17" name="TextBox 16">
            <a:extLst>
              <a:ext uri="{FF2B5EF4-FFF2-40B4-BE49-F238E27FC236}">
                <a16:creationId xmlns:a16="http://schemas.microsoft.com/office/drawing/2014/main" id="{BEFA8E47-6672-ABAE-67A9-EFBF9848625E}"/>
              </a:ext>
            </a:extLst>
          </p:cNvPr>
          <p:cNvSpPr txBox="1"/>
          <p:nvPr/>
        </p:nvSpPr>
        <p:spPr>
          <a:xfrm>
            <a:off x="284689" y="385591"/>
            <a:ext cx="14545233" cy="977896"/>
          </a:xfrm>
          <a:prstGeom prst="rect">
            <a:avLst/>
          </a:prstGeom>
        </p:spPr>
        <p:txBody>
          <a:bodyPr wrap="square" lIns="0" tIns="0" rIns="0" bIns="0" rtlCol="0" anchor="t">
            <a:spAutoFit/>
          </a:bodyPr>
          <a:lstStyle/>
          <a:p>
            <a:pPr>
              <a:lnSpc>
                <a:spcPts val="8250"/>
              </a:lnSpc>
            </a:pPr>
            <a:r>
              <a:rPr lang="en-US" sz="5000">
                <a:solidFill>
                  <a:srgbClr val="2F2535"/>
                </a:solidFill>
                <a:latin typeface="Poppins Bold Bold"/>
              </a:rPr>
              <a:t>Bounding Box</a:t>
            </a:r>
          </a:p>
        </p:txBody>
      </p:sp>
      <p:pic>
        <p:nvPicPr>
          <p:cNvPr id="18" name="Picture 17">
            <a:extLst>
              <a:ext uri="{FF2B5EF4-FFF2-40B4-BE49-F238E27FC236}">
                <a16:creationId xmlns:a16="http://schemas.microsoft.com/office/drawing/2014/main" id="{5D9CA1DA-2778-014A-92FC-428A63C1998F}"/>
              </a:ext>
            </a:extLst>
          </p:cNvPr>
          <p:cNvPicPr>
            <a:picLocks noChangeAspect="1"/>
          </p:cNvPicPr>
          <p:nvPr/>
        </p:nvPicPr>
        <p:blipFill>
          <a:blip r:embed="rId7"/>
          <a:stretch>
            <a:fillRect/>
          </a:stretch>
        </p:blipFill>
        <p:spPr>
          <a:xfrm>
            <a:off x="2175679" y="2115228"/>
            <a:ext cx="14075203" cy="7276422"/>
          </a:xfrm>
          <a:prstGeom prst="rect">
            <a:avLst/>
          </a:prstGeom>
        </p:spPr>
      </p:pic>
      <p:pic>
        <p:nvPicPr>
          <p:cNvPr id="10" name="Picture 9">
            <a:extLst>
              <a:ext uri="{FF2B5EF4-FFF2-40B4-BE49-F238E27FC236}">
                <a16:creationId xmlns:a16="http://schemas.microsoft.com/office/drawing/2014/main" id="{00B448A9-DAD9-2BBB-8E6D-CEBBE1EDBC9B}"/>
              </a:ext>
            </a:extLst>
          </p:cNvPr>
          <p:cNvPicPr>
            <a:picLocks noChangeAspect="1"/>
          </p:cNvPicPr>
          <p:nvPr/>
        </p:nvPicPr>
        <p:blipFill>
          <a:blip r:embed="rId8"/>
          <a:stretch>
            <a:fillRect/>
          </a:stretch>
        </p:blipFill>
        <p:spPr>
          <a:xfrm>
            <a:off x="681201" y="2956502"/>
            <a:ext cx="17064157" cy="6036569"/>
          </a:xfrm>
          <a:prstGeom prst="rect">
            <a:avLst/>
          </a:prstGeom>
        </p:spPr>
      </p:pic>
    </p:spTree>
    <p:extLst>
      <p:ext uri="{BB962C8B-B14F-4D97-AF65-F5344CB8AC3E}">
        <p14:creationId xmlns:p14="http://schemas.microsoft.com/office/powerpoint/2010/main" val="270138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xit" presetSubtype="32" fill="hold" nodeType="withEffect">
                                  <p:stCondLst>
                                    <p:cond delay="0"/>
                                  </p:stCondLst>
                                  <p:childTnLst>
                                    <p:anim calcmode="lin" valueType="num">
                                      <p:cBhvr>
                                        <p:cTn id="11" dur="500"/>
                                        <p:tgtEl>
                                          <p:spTgt spid="18"/>
                                        </p:tgtEl>
                                        <p:attrNameLst>
                                          <p:attrName>ppt_w</p:attrName>
                                        </p:attrNameLst>
                                      </p:cBhvr>
                                      <p:tavLst>
                                        <p:tav tm="0">
                                          <p:val>
                                            <p:strVal val="ppt_w"/>
                                          </p:val>
                                        </p:tav>
                                        <p:tav tm="100000">
                                          <p:val>
                                            <p:fltVal val="0"/>
                                          </p:val>
                                        </p:tav>
                                      </p:tavLst>
                                    </p:anim>
                                    <p:anim calcmode="lin" valueType="num">
                                      <p:cBhvr>
                                        <p:cTn id="12" dur="500"/>
                                        <p:tgtEl>
                                          <p:spTgt spid="18"/>
                                        </p:tgtEl>
                                        <p:attrNameLst>
                                          <p:attrName>ppt_h</p:attrName>
                                        </p:attrNameLst>
                                      </p:cBhvr>
                                      <p:tavLst>
                                        <p:tav tm="0">
                                          <p:val>
                                            <p:strVal val="ppt_h"/>
                                          </p:val>
                                        </p:tav>
                                        <p:tav tm="100000">
                                          <p:val>
                                            <p:fltVal val="0"/>
                                          </p:val>
                                        </p:tav>
                                      </p:tavLst>
                                    </p:anim>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4298</Words>
  <Application>Microsoft Office PowerPoint</Application>
  <PresentationFormat>Custom</PresentationFormat>
  <Paragraphs>289</Paragraphs>
  <Slides>52</Slides>
  <Notes>21</Notes>
  <HiddenSlides>0</HiddenSlides>
  <MMClips>4</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52</vt:i4>
      </vt:variant>
    </vt:vector>
  </HeadingPairs>
  <TitlesOfParts>
    <vt:vector size="70" baseType="lpstr">
      <vt:lpstr>Arial</vt:lpstr>
      <vt:lpstr>Muli Black Bold</vt:lpstr>
      <vt:lpstr>Nono Sans</vt:lpstr>
      <vt:lpstr>Bungee Shade</vt:lpstr>
      <vt:lpstr>inherit</vt:lpstr>
      <vt:lpstr>Symbol</vt:lpstr>
      <vt:lpstr>Poppins Bold Bold</vt:lpstr>
      <vt:lpstr>Poppins Medium Bold</vt:lpstr>
      <vt:lpstr>Cabin Regular</vt:lpstr>
      <vt:lpstr>Noto Sans</vt:lpstr>
      <vt:lpstr>Noto Sans Bold</vt:lpstr>
      <vt:lpstr>Muli Black</vt:lpstr>
      <vt:lpstr>Apple Color Emoji</vt:lpstr>
      <vt:lpstr>Cabin SemiBold Bold</vt:lpstr>
      <vt:lpstr>Open Sans</vt:lpstr>
      <vt:lpstr>Calibri</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NHẬP MÔN THỊ GIÁC MÁY TÍNH</dc:title>
  <dc:creator>Le Quang Hung</dc:creator>
  <cp:lastModifiedBy> </cp:lastModifiedBy>
  <cp:revision>2</cp:revision>
  <dcterms:created xsi:type="dcterms:W3CDTF">2006-08-16T00:00:00Z</dcterms:created>
  <dcterms:modified xsi:type="dcterms:W3CDTF">2022-07-04T12:27:59Z</dcterms:modified>
  <dc:identifier>DAFByKnee1Q</dc:identifier>
</cp:coreProperties>
</file>